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8" r:id="rId2"/>
    <p:sldId id="259" r:id="rId3"/>
    <p:sldId id="260" r:id="rId4"/>
    <p:sldId id="261" r:id="rId5"/>
    <p:sldId id="262" r:id="rId6"/>
    <p:sldId id="297" r:id="rId7"/>
    <p:sldId id="298" r:id="rId8"/>
    <p:sldId id="263" r:id="rId9"/>
    <p:sldId id="266" r:id="rId10"/>
    <p:sldId id="271" r:id="rId11"/>
    <p:sldId id="273" r:id="rId12"/>
    <p:sldId id="265" r:id="rId13"/>
    <p:sldId id="267" r:id="rId14"/>
    <p:sldId id="272" r:id="rId15"/>
    <p:sldId id="264" r:id="rId16"/>
    <p:sldId id="268" r:id="rId17"/>
    <p:sldId id="270" r:id="rId18"/>
    <p:sldId id="269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9" r:id="rId36"/>
    <p:sldId id="300" r:id="rId37"/>
    <p:sldId id="301" r:id="rId38"/>
    <p:sldId id="303" r:id="rId39"/>
    <p:sldId id="304" r:id="rId40"/>
    <p:sldId id="305" r:id="rId41"/>
    <p:sldId id="309" r:id="rId42"/>
    <p:sldId id="307" r:id="rId43"/>
    <p:sldId id="308" r:id="rId44"/>
    <p:sldId id="292" r:id="rId45"/>
    <p:sldId id="293" r:id="rId46"/>
    <p:sldId id="294" r:id="rId47"/>
    <p:sldId id="310" r:id="rId48"/>
    <p:sldId id="295" r:id="rId49"/>
    <p:sldId id="29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733F14-FFEA-40CF-998A-F9F0BFC975EA}">
          <p14:sldIdLst>
            <p14:sldId id="258"/>
            <p14:sldId id="259"/>
            <p14:sldId id="260"/>
            <p14:sldId id="261"/>
            <p14:sldId id="262"/>
            <p14:sldId id="297"/>
            <p14:sldId id="298"/>
            <p14:sldId id="263"/>
            <p14:sldId id="266"/>
            <p14:sldId id="271"/>
            <p14:sldId id="273"/>
            <p14:sldId id="265"/>
            <p14:sldId id="267"/>
            <p14:sldId id="272"/>
            <p14:sldId id="264"/>
            <p14:sldId id="268"/>
            <p14:sldId id="270"/>
            <p14:sldId id="269"/>
            <p14:sldId id="275"/>
            <p14:sldId id="274"/>
            <p14:sldId id="276"/>
            <p14:sldId id="277"/>
            <p14:sldId id="278"/>
            <p14:sldId id="279"/>
            <p14:sldId id="280"/>
            <p14:sldId id="283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99"/>
            <p14:sldId id="300"/>
            <p14:sldId id="301"/>
            <p14:sldId id="303"/>
            <p14:sldId id="304"/>
            <p14:sldId id="305"/>
            <p14:sldId id="309"/>
            <p14:sldId id="307"/>
            <p14:sldId id="308"/>
            <p14:sldId id="292"/>
            <p14:sldId id="293"/>
            <p14:sldId id="294"/>
            <p14:sldId id="310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94657" autoAdjust="0"/>
  </p:normalViewPr>
  <p:slideViewPr>
    <p:cSldViewPr snapToGrid="0" snapToObjects="1">
      <p:cViewPr varScale="1">
        <p:scale>
          <a:sx n="113" d="100"/>
          <a:sy n="113" d="100"/>
        </p:scale>
        <p:origin x="155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19C1A-3E44-448E-8DA0-10D8EA0EF721}" type="datetimeFigureOut">
              <a:rPr lang="en-AU" smtClean="0"/>
              <a:t>18/11/2018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522F1-2E3F-4A9F-91AB-58F394DD2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33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522F1-2E3F-4A9F-91AB-58F394DD27B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43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522F1-2E3F-4A9F-91AB-58F394DD27B9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5161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522F1-2E3F-4A9F-91AB-58F394DD27B9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944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B6956-9460-1D4B-92BA-CAF9EDFEABC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57406-50AB-084A-90F7-2ABE45337A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TF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4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TF_2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300" y="-82631"/>
            <a:ext cx="9880600" cy="69867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5899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90618" y="677963"/>
            <a:ext cx="1096182" cy="365125"/>
          </a:xfrm>
        </p:spPr>
        <p:txBody>
          <a:bodyPr/>
          <a:lstStyle>
            <a:lvl1pPr algn="r">
              <a:defRPr sz="1100"/>
            </a:lvl1pPr>
          </a:lstStyle>
          <a:p>
            <a:fld id="{CECB6956-9460-1D4B-92BA-CAF9EDFEABC3}" type="datetimeFigureOut">
              <a:rPr lang="en-US" smtClean="0"/>
              <a:pPr/>
              <a:t>11/18/2018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283301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49E57406-50AB-084A-90F7-2ABE45337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1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TF_3 cop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325" y="-25401"/>
            <a:ext cx="9754650" cy="68976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45300" y="717550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fld id="{CECB6956-9460-1D4B-92BA-CAF9EDFEABC3}" type="datetimeFigureOut">
              <a:rPr lang="en-US" smtClean="0"/>
              <a:pPr/>
              <a:t>11/18/2018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 algn="l">
              <a:defRPr/>
            </a:lvl1pPr>
          </a:lstStyle>
          <a:p>
            <a:fld id="{49E57406-50AB-084A-90F7-2ABE45337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TF_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956" y="0"/>
            <a:ext cx="9795912" cy="69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9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B6956-9460-1D4B-92BA-CAF9EDFEABC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57406-50AB-084A-90F7-2ABE45337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F849F3-D8F4-4580-B9FA-CCC89C6FF14F}"/>
              </a:ext>
            </a:extLst>
          </p:cNvPr>
          <p:cNvSpPr txBox="1"/>
          <p:nvPr/>
        </p:nvSpPr>
        <p:spPr>
          <a:xfrm>
            <a:off x="1357531" y="662765"/>
            <a:ext cx="6428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b="1" dirty="0"/>
              <a:t>CIRCUITS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E5E6E-8CCE-4939-8FC6-789792B5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26" y="2000400"/>
            <a:ext cx="7017947" cy="38755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48695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933A82-CD89-45B2-AD97-4F7EF520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09" y="1184110"/>
            <a:ext cx="5392982" cy="5345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00EEEB3-10B4-4234-A29F-55D537C16BFD}"/>
              </a:ext>
            </a:extLst>
          </p:cNvPr>
          <p:cNvGrpSpPr/>
          <p:nvPr/>
        </p:nvGrpSpPr>
        <p:grpSpPr>
          <a:xfrm>
            <a:off x="2103218" y="1429755"/>
            <a:ext cx="1758463" cy="1688124"/>
            <a:chOff x="2039814" y="1507127"/>
            <a:chExt cx="1758463" cy="16881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2182DB-C052-48D6-A683-61F86A371E0C}"/>
                </a:ext>
              </a:extLst>
            </p:cNvPr>
            <p:cNvSpPr/>
            <p:nvPr/>
          </p:nvSpPr>
          <p:spPr>
            <a:xfrm>
              <a:off x="2039815" y="1507128"/>
              <a:ext cx="154745" cy="168812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F94847-0869-454A-B5CC-8FE26945897B}"/>
                </a:ext>
              </a:extLst>
            </p:cNvPr>
            <p:cNvSpPr/>
            <p:nvPr/>
          </p:nvSpPr>
          <p:spPr>
            <a:xfrm rot="5400000">
              <a:off x="2841673" y="2238648"/>
              <a:ext cx="154745" cy="17584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F2F9C7-8580-4482-BDF5-85527EFCE953}"/>
                </a:ext>
              </a:extLst>
            </p:cNvPr>
            <p:cNvSpPr/>
            <p:nvPr/>
          </p:nvSpPr>
          <p:spPr>
            <a:xfrm rot="5400000">
              <a:off x="2841672" y="705269"/>
              <a:ext cx="154745" cy="17584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C89E2D-324A-471A-B60D-C5B1A0D69B43}"/>
                </a:ext>
              </a:extLst>
            </p:cNvPr>
            <p:cNvSpPr/>
            <p:nvPr/>
          </p:nvSpPr>
          <p:spPr>
            <a:xfrm>
              <a:off x="3643532" y="1507128"/>
              <a:ext cx="154745" cy="16562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6BFD9B-048F-4598-8404-E5C8FE2CCC44}"/>
              </a:ext>
            </a:extLst>
          </p:cNvPr>
          <p:cNvGrpSpPr/>
          <p:nvPr/>
        </p:nvGrpSpPr>
        <p:grpSpPr>
          <a:xfrm>
            <a:off x="5809956" y="4951367"/>
            <a:ext cx="1294229" cy="1322824"/>
            <a:chOff x="2039814" y="1507127"/>
            <a:chExt cx="1758463" cy="168812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C66C51-CB19-4577-AF47-6E85A5E987E6}"/>
                </a:ext>
              </a:extLst>
            </p:cNvPr>
            <p:cNvSpPr/>
            <p:nvPr/>
          </p:nvSpPr>
          <p:spPr>
            <a:xfrm>
              <a:off x="2039815" y="1507128"/>
              <a:ext cx="154745" cy="168812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E6FA05D-C9A8-4713-AF85-A5821B863F4B}"/>
                </a:ext>
              </a:extLst>
            </p:cNvPr>
            <p:cNvSpPr/>
            <p:nvPr/>
          </p:nvSpPr>
          <p:spPr>
            <a:xfrm rot="5400000">
              <a:off x="2841673" y="2238648"/>
              <a:ext cx="154745" cy="17584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DEDCB3-4D6D-4930-9A7D-314A3EF00409}"/>
                </a:ext>
              </a:extLst>
            </p:cNvPr>
            <p:cNvSpPr/>
            <p:nvPr/>
          </p:nvSpPr>
          <p:spPr>
            <a:xfrm rot="5400000">
              <a:off x="2841672" y="705269"/>
              <a:ext cx="154745" cy="17584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C5CB81-7192-4FB5-890A-736C3DC8451F}"/>
                </a:ext>
              </a:extLst>
            </p:cNvPr>
            <p:cNvSpPr/>
            <p:nvPr/>
          </p:nvSpPr>
          <p:spPr>
            <a:xfrm>
              <a:off x="3643532" y="1507128"/>
              <a:ext cx="154745" cy="165621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E372207-11E1-4704-AAA4-6D7EFC0258B8}"/>
              </a:ext>
            </a:extLst>
          </p:cNvPr>
          <p:cNvSpPr txBox="1"/>
          <p:nvPr/>
        </p:nvSpPr>
        <p:spPr>
          <a:xfrm>
            <a:off x="0" y="1981430"/>
            <a:ext cx="239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rgbClr val="FF0000"/>
                </a:solidFill>
              </a:rPr>
              <a:t>YMMB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53DEC9-8BCC-421C-9C58-295DB8BC54F7}"/>
              </a:ext>
            </a:extLst>
          </p:cNvPr>
          <p:cNvSpPr txBox="1"/>
          <p:nvPr/>
        </p:nvSpPr>
        <p:spPr>
          <a:xfrm>
            <a:off x="6700332" y="5418730"/>
            <a:ext cx="239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rgbClr val="FF0000"/>
                </a:solidFill>
              </a:rPr>
              <a:t>YTDN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A556F-C757-4F35-BAFE-C05BBDEB38DA}"/>
              </a:ext>
            </a:extLst>
          </p:cNvPr>
          <p:cNvSpPr txBox="1"/>
          <p:nvPr/>
        </p:nvSpPr>
        <p:spPr>
          <a:xfrm>
            <a:off x="7610622" y="8147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7359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AB17FE-17CA-4003-8DB6-02AFD2E5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37" y="2020369"/>
            <a:ext cx="3939321" cy="3731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37DF9F-FE69-46EB-974A-882352E61E09}"/>
              </a:ext>
            </a:extLst>
          </p:cNvPr>
          <p:cNvSpPr txBox="1"/>
          <p:nvPr/>
        </p:nvSpPr>
        <p:spPr>
          <a:xfrm>
            <a:off x="2415591" y="860944"/>
            <a:ext cx="431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TOORADDIN (YTDN)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099AB-E74F-4DE5-BC4E-FA7D803E7D57}"/>
              </a:ext>
            </a:extLst>
          </p:cNvPr>
          <p:cNvSpPr txBox="1"/>
          <p:nvPr/>
        </p:nvSpPr>
        <p:spPr>
          <a:xfrm>
            <a:off x="7610622" y="8147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147064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4B8BC0-38F2-4B21-BA6F-521CFBE49B4A}"/>
              </a:ext>
            </a:extLst>
          </p:cNvPr>
          <p:cNvSpPr txBox="1"/>
          <p:nvPr/>
        </p:nvSpPr>
        <p:spPr>
          <a:xfrm>
            <a:off x="2411714" y="809169"/>
            <a:ext cx="431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TOORADDIN (YTDN)</a:t>
            </a:r>
          </a:p>
        </p:txBody>
      </p:sp>
      <p:pic>
        <p:nvPicPr>
          <p:cNvPr id="5" name="Picture 4" descr="Image result for RUNWAY PNG">
            <a:extLst>
              <a:ext uri="{FF2B5EF4-FFF2-40B4-BE49-F238E27FC236}">
                <a16:creationId xmlns:a16="http://schemas.microsoft.com/office/drawing/2014/main" id="{F238D874-3805-4C9A-AF2E-0A44809D2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75381" y="2657406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0333A2-3590-414F-87EA-39C0479FD716}"/>
              </a:ext>
            </a:extLst>
          </p:cNvPr>
          <p:cNvSpPr/>
          <p:nvPr/>
        </p:nvSpPr>
        <p:spPr>
          <a:xfrm rot="5400000">
            <a:off x="2551943" y="2843571"/>
            <a:ext cx="61760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593B6-559F-496C-928F-29FB9CCC0EFC}"/>
              </a:ext>
            </a:extLst>
          </p:cNvPr>
          <p:cNvSpPr/>
          <p:nvPr/>
        </p:nvSpPr>
        <p:spPr>
          <a:xfrm rot="16200000">
            <a:off x="6492292" y="2843571"/>
            <a:ext cx="660350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22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E144B7-7205-4DCE-9118-D41CB2597CB6}"/>
              </a:ext>
            </a:extLst>
          </p:cNvPr>
          <p:cNvSpPr/>
          <p:nvPr/>
        </p:nvSpPr>
        <p:spPr>
          <a:xfrm>
            <a:off x="335572" y="3063871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9BD0085-348E-42A5-959D-ADD06B550634}"/>
              </a:ext>
            </a:extLst>
          </p:cNvPr>
          <p:cNvSpPr/>
          <p:nvPr/>
        </p:nvSpPr>
        <p:spPr>
          <a:xfrm>
            <a:off x="8734255" y="3769555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D85515D-3008-4B80-9D93-44551B35763F}"/>
              </a:ext>
            </a:extLst>
          </p:cNvPr>
          <p:cNvSpPr/>
          <p:nvPr/>
        </p:nvSpPr>
        <p:spPr>
          <a:xfrm rot="10800000">
            <a:off x="235640" y="3769555"/>
            <a:ext cx="199864" cy="5920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A4144DD-41FC-4AFE-9AB7-3CC459873542}"/>
              </a:ext>
            </a:extLst>
          </p:cNvPr>
          <p:cNvSpPr/>
          <p:nvPr/>
        </p:nvSpPr>
        <p:spPr>
          <a:xfrm rot="16200000">
            <a:off x="4480663" y="2838887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1A12-7DA7-4476-9036-955BE4A269BB}"/>
              </a:ext>
            </a:extLst>
          </p:cNvPr>
          <p:cNvSpPr txBox="1"/>
          <p:nvPr/>
        </p:nvSpPr>
        <p:spPr>
          <a:xfrm>
            <a:off x="7610622" y="8147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63350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result for RUNWAY PNG">
            <a:extLst>
              <a:ext uri="{FF2B5EF4-FFF2-40B4-BE49-F238E27FC236}">
                <a16:creationId xmlns:a16="http://schemas.microsoft.com/office/drawing/2014/main" id="{BBC61C93-FB5C-4DF8-82D0-000679401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2298" y="2661372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CBF328-6A74-4426-900E-08D3EB4FE69F}"/>
              </a:ext>
            </a:extLst>
          </p:cNvPr>
          <p:cNvSpPr/>
          <p:nvPr/>
        </p:nvSpPr>
        <p:spPr>
          <a:xfrm rot="5400000">
            <a:off x="2163255" y="2825924"/>
            <a:ext cx="65943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04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83A4E-F625-4FAF-986A-DD204F6EE054}"/>
              </a:ext>
            </a:extLst>
          </p:cNvPr>
          <p:cNvSpPr/>
          <p:nvPr/>
        </p:nvSpPr>
        <p:spPr>
          <a:xfrm rot="16200000">
            <a:off x="6470507" y="2825464"/>
            <a:ext cx="660350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F9013A-78A2-4BC0-B16F-4C0127CAB909}"/>
              </a:ext>
            </a:extLst>
          </p:cNvPr>
          <p:cNvSpPr/>
          <p:nvPr/>
        </p:nvSpPr>
        <p:spPr>
          <a:xfrm>
            <a:off x="322489" y="3067837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3DB2D15-70DB-4554-8D79-59D9549D77AF}"/>
              </a:ext>
            </a:extLst>
          </p:cNvPr>
          <p:cNvSpPr/>
          <p:nvPr/>
        </p:nvSpPr>
        <p:spPr>
          <a:xfrm rot="10800000">
            <a:off x="8721171" y="3773521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CCC6A67-192D-4EA8-9818-D013D814CD31}"/>
              </a:ext>
            </a:extLst>
          </p:cNvPr>
          <p:cNvSpPr/>
          <p:nvPr/>
        </p:nvSpPr>
        <p:spPr>
          <a:xfrm>
            <a:off x="222153" y="3735232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CA31AEA-DCD4-4B3D-9A63-4E629FB3FFA3}"/>
              </a:ext>
            </a:extLst>
          </p:cNvPr>
          <p:cNvSpPr/>
          <p:nvPr/>
        </p:nvSpPr>
        <p:spPr>
          <a:xfrm rot="5400000">
            <a:off x="4257320" y="2843203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9AF6-1C51-4A0D-8FA0-F558F2D12E5E}"/>
              </a:ext>
            </a:extLst>
          </p:cNvPr>
          <p:cNvSpPr txBox="1"/>
          <p:nvPr/>
        </p:nvSpPr>
        <p:spPr>
          <a:xfrm>
            <a:off x="7763022" y="9671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9EA712-ADB3-4D62-BD9F-AB5CCB82D13B}"/>
              </a:ext>
            </a:extLst>
          </p:cNvPr>
          <p:cNvSpPr txBox="1"/>
          <p:nvPr/>
        </p:nvSpPr>
        <p:spPr>
          <a:xfrm>
            <a:off x="2411714" y="809169"/>
            <a:ext cx="431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TOORADDIN (YTDN)</a:t>
            </a:r>
          </a:p>
        </p:txBody>
      </p:sp>
    </p:spTree>
    <p:extLst>
      <p:ext uri="{BB962C8B-B14F-4D97-AF65-F5344CB8AC3E}">
        <p14:creationId xmlns:p14="http://schemas.microsoft.com/office/powerpoint/2010/main" val="253162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7B923-6779-4CAA-A276-E8FFD984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35" y="1750703"/>
            <a:ext cx="5936927" cy="4790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7A7393-1F32-4571-9322-3E87EDCCEB25}"/>
              </a:ext>
            </a:extLst>
          </p:cNvPr>
          <p:cNvSpPr txBox="1"/>
          <p:nvPr/>
        </p:nvSpPr>
        <p:spPr>
          <a:xfrm>
            <a:off x="2255820" y="828678"/>
            <a:ext cx="463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MOORABBIN (YMMB)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83FBD-AA51-4553-B3E5-B6A671EF5D52}"/>
              </a:ext>
            </a:extLst>
          </p:cNvPr>
          <p:cNvSpPr txBox="1"/>
          <p:nvPr/>
        </p:nvSpPr>
        <p:spPr>
          <a:xfrm>
            <a:off x="7763022" y="9671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77686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E63E5-6DDA-4967-B937-77252D57D8A9}"/>
              </a:ext>
            </a:extLst>
          </p:cNvPr>
          <p:cNvSpPr txBox="1"/>
          <p:nvPr/>
        </p:nvSpPr>
        <p:spPr>
          <a:xfrm>
            <a:off x="2260029" y="779098"/>
            <a:ext cx="463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MOORABBIN (YMMB)</a:t>
            </a:r>
          </a:p>
        </p:txBody>
      </p:sp>
      <p:pic>
        <p:nvPicPr>
          <p:cNvPr id="33" name="Picture 32" descr="Image result for RUNWAY PNG">
            <a:extLst>
              <a:ext uri="{FF2B5EF4-FFF2-40B4-BE49-F238E27FC236}">
                <a16:creationId xmlns:a16="http://schemas.microsoft.com/office/drawing/2014/main" id="{A33640F2-9A3A-4539-A0D3-8D678A4F1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1435980" y="3890247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Image result for RUNWAY PNG">
            <a:extLst>
              <a:ext uri="{FF2B5EF4-FFF2-40B4-BE49-F238E27FC236}">
                <a16:creationId xmlns:a16="http://schemas.microsoft.com/office/drawing/2014/main" id="{E6F76DB0-E8F1-47E6-9213-458A82EFA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1435981" y="3096819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2733E-BA0D-48A5-8D42-D7C24404783E}"/>
              </a:ext>
            </a:extLst>
          </p:cNvPr>
          <p:cNvSpPr/>
          <p:nvPr/>
        </p:nvSpPr>
        <p:spPr>
          <a:xfrm rot="16200000">
            <a:off x="5627321" y="4097787"/>
            <a:ext cx="65943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35L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51373C-249C-4BB7-90FD-2D967FD4F99C}"/>
              </a:ext>
            </a:extLst>
          </p:cNvPr>
          <p:cNvSpPr/>
          <p:nvPr/>
        </p:nvSpPr>
        <p:spPr>
          <a:xfrm rot="5400000">
            <a:off x="1796159" y="4121230"/>
            <a:ext cx="824709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9AFF34-F0E8-4559-91EA-1C669422E6B6}"/>
              </a:ext>
            </a:extLst>
          </p:cNvPr>
          <p:cNvSpPr/>
          <p:nvPr/>
        </p:nvSpPr>
        <p:spPr>
          <a:xfrm>
            <a:off x="371312" y="4345416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31F5A24-E0D4-4887-95EB-C5F921C545CB}"/>
              </a:ext>
            </a:extLst>
          </p:cNvPr>
          <p:cNvSpPr/>
          <p:nvPr/>
        </p:nvSpPr>
        <p:spPr>
          <a:xfrm rot="10800000">
            <a:off x="270974" y="4846713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EB11AE9-DA23-4CF1-98A0-1B68BD16FF3D}"/>
              </a:ext>
            </a:extLst>
          </p:cNvPr>
          <p:cNvSpPr/>
          <p:nvPr/>
        </p:nvSpPr>
        <p:spPr>
          <a:xfrm>
            <a:off x="8769995" y="5134264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A2F3467-7273-4830-8726-21CB08E3B785}"/>
              </a:ext>
            </a:extLst>
          </p:cNvPr>
          <p:cNvSpPr/>
          <p:nvPr/>
        </p:nvSpPr>
        <p:spPr>
          <a:xfrm rot="5400000">
            <a:off x="4341264" y="5981419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74F97-4186-43CD-9FFF-32718CA76CA5}"/>
              </a:ext>
            </a:extLst>
          </p:cNvPr>
          <p:cNvSpPr/>
          <p:nvPr/>
        </p:nvSpPr>
        <p:spPr>
          <a:xfrm rot="16200000">
            <a:off x="5557306" y="3304359"/>
            <a:ext cx="79946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35R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F12FCA-6832-4793-ABB0-25BC0209F408}"/>
              </a:ext>
            </a:extLst>
          </p:cNvPr>
          <p:cNvSpPr/>
          <p:nvPr/>
        </p:nvSpPr>
        <p:spPr>
          <a:xfrm rot="5400000">
            <a:off x="1878338" y="3326213"/>
            <a:ext cx="660350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9F1699-63D4-4EFE-973A-2A0738410A15}"/>
              </a:ext>
            </a:extLst>
          </p:cNvPr>
          <p:cNvSpPr/>
          <p:nvPr/>
        </p:nvSpPr>
        <p:spPr>
          <a:xfrm>
            <a:off x="416725" y="1719377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18EF8C9-478E-4D44-B91B-7BC46A1EF4CB}"/>
              </a:ext>
            </a:extLst>
          </p:cNvPr>
          <p:cNvSpPr/>
          <p:nvPr/>
        </p:nvSpPr>
        <p:spPr>
          <a:xfrm rot="10800000">
            <a:off x="8815408" y="2425061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E04671D-CF3A-40B6-9C99-2E121F15DD2E}"/>
              </a:ext>
            </a:extLst>
          </p:cNvPr>
          <p:cNvSpPr/>
          <p:nvPr/>
        </p:nvSpPr>
        <p:spPr>
          <a:xfrm>
            <a:off x="316386" y="2553900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CCFD8B43-DBEA-4D7E-8EBC-FA2D99674B2D}"/>
              </a:ext>
            </a:extLst>
          </p:cNvPr>
          <p:cNvSpPr/>
          <p:nvPr/>
        </p:nvSpPr>
        <p:spPr>
          <a:xfrm rot="5400000">
            <a:off x="4386677" y="1494743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A0DB6-8549-4F35-9D72-F6065CD13DF1}"/>
              </a:ext>
            </a:extLst>
          </p:cNvPr>
          <p:cNvSpPr txBox="1"/>
          <p:nvPr/>
        </p:nvSpPr>
        <p:spPr>
          <a:xfrm>
            <a:off x="7763022" y="9671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EC5B0-1A15-41DE-8026-878C27D2BBC2}"/>
              </a:ext>
            </a:extLst>
          </p:cNvPr>
          <p:cNvSpPr txBox="1"/>
          <p:nvPr/>
        </p:nvSpPr>
        <p:spPr>
          <a:xfrm>
            <a:off x="3508398" y="2331417"/>
            <a:ext cx="20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Runway 35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283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age result for RUNWAY PNG">
            <a:extLst>
              <a:ext uri="{FF2B5EF4-FFF2-40B4-BE49-F238E27FC236}">
                <a16:creationId xmlns:a16="http://schemas.microsoft.com/office/drawing/2014/main" id="{E54E084C-B4A1-44F1-9CE9-187C6B1CF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1532911" y="3994962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FD39A3-AE9E-4957-BE7F-97A1382916A0}"/>
              </a:ext>
            </a:extLst>
          </p:cNvPr>
          <p:cNvSpPr/>
          <p:nvPr/>
        </p:nvSpPr>
        <p:spPr>
          <a:xfrm rot="16200000">
            <a:off x="5856646" y="4179177"/>
            <a:ext cx="65943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35L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786E8B-7473-4AF0-AAB7-202EF26CEFA6}"/>
              </a:ext>
            </a:extLst>
          </p:cNvPr>
          <p:cNvSpPr/>
          <p:nvPr/>
        </p:nvSpPr>
        <p:spPr>
          <a:xfrm>
            <a:off x="422828" y="4487081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592C05F-984A-4BA5-8FA5-356A04AE9EA0}"/>
              </a:ext>
            </a:extLst>
          </p:cNvPr>
          <p:cNvSpPr/>
          <p:nvPr/>
        </p:nvSpPr>
        <p:spPr>
          <a:xfrm>
            <a:off x="322490" y="5218968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AA4F903-48D4-4C4B-A781-3236E1F96F0A}"/>
              </a:ext>
            </a:extLst>
          </p:cNvPr>
          <p:cNvSpPr/>
          <p:nvPr/>
        </p:nvSpPr>
        <p:spPr>
          <a:xfrm>
            <a:off x="8827655" y="2385496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84C6EDD-BB78-45A2-AA40-E7C65A72FDDB}"/>
              </a:ext>
            </a:extLst>
          </p:cNvPr>
          <p:cNvSpPr/>
          <p:nvPr/>
        </p:nvSpPr>
        <p:spPr>
          <a:xfrm rot="16200000">
            <a:off x="4392780" y="6123084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pic>
        <p:nvPicPr>
          <p:cNvPr id="25" name="Picture 24" descr="Image result for RUNWAY PNG">
            <a:extLst>
              <a:ext uri="{FF2B5EF4-FFF2-40B4-BE49-F238E27FC236}">
                <a16:creationId xmlns:a16="http://schemas.microsoft.com/office/drawing/2014/main" id="{8DE04413-5ADD-4313-B330-BDA25E737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1532910" y="3233093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3C65B63-0EA5-47CF-9A37-5D0802B1597A}"/>
              </a:ext>
            </a:extLst>
          </p:cNvPr>
          <p:cNvSpPr/>
          <p:nvPr/>
        </p:nvSpPr>
        <p:spPr>
          <a:xfrm rot="16200000">
            <a:off x="5786632" y="3449730"/>
            <a:ext cx="79946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35R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BF7FC3-BF65-488D-B95E-E30BF7DD9F58}"/>
              </a:ext>
            </a:extLst>
          </p:cNvPr>
          <p:cNvSpPr/>
          <p:nvPr/>
        </p:nvSpPr>
        <p:spPr>
          <a:xfrm>
            <a:off x="468241" y="1861042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4A8AF86D-1934-44E6-B7E4-573FCB8548C1}"/>
              </a:ext>
            </a:extLst>
          </p:cNvPr>
          <p:cNvSpPr/>
          <p:nvPr/>
        </p:nvSpPr>
        <p:spPr>
          <a:xfrm rot="10800000">
            <a:off x="8827655" y="5255195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1F4436F-B687-46E0-B7AB-1A079298C160}"/>
              </a:ext>
            </a:extLst>
          </p:cNvPr>
          <p:cNvSpPr/>
          <p:nvPr/>
        </p:nvSpPr>
        <p:spPr>
          <a:xfrm rot="10800000">
            <a:off x="370562" y="2470931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CB9CC516-C904-4C01-8C2B-49747E37ADC9}"/>
              </a:ext>
            </a:extLst>
          </p:cNvPr>
          <p:cNvSpPr/>
          <p:nvPr/>
        </p:nvSpPr>
        <p:spPr>
          <a:xfrm rot="16200000">
            <a:off x="4392780" y="1655872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9DB14B-D0AD-492A-9613-CA63301CD6F4}"/>
              </a:ext>
            </a:extLst>
          </p:cNvPr>
          <p:cNvSpPr/>
          <p:nvPr/>
        </p:nvSpPr>
        <p:spPr>
          <a:xfrm rot="5400000">
            <a:off x="1991877" y="4218401"/>
            <a:ext cx="79946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17R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7685A8-4AF9-4032-A029-B74FFD52B4AB}"/>
              </a:ext>
            </a:extLst>
          </p:cNvPr>
          <p:cNvSpPr/>
          <p:nvPr/>
        </p:nvSpPr>
        <p:spPr>
          <a:xfrm rot="5400000">
            <a:off x="1991875" y="3449730"/>
            <a:ext cx="79946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17L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F3EBDF-870A-42FD-9515-16B375BE2676}"/>
              </a:ext>
            </a:extLst>
          </p:cNvPr>
          <p:cNvSpPr txBox="1"/>
          <p:nvPr/>
        </p:nvSpPr>
        <p:spPr>
          <a:xfrm>
            <a:off x="2311998" y="803337"/>
            <a:ext cx="452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MOORABBIN (YMMB)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E6DDA-90B9-4E33-A96F-5CDBB8F281BA}"/>
              </a:ext>
            </a:extLst>
          </p:cNvPr>
          <p:cNvSpPr txBox="1"/>
          <p:nvPr/>
        </p:nvSpPr>
        <p:spPr>
          <a:xfrm>
            <a:off x="7763022" y="9671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6AB7D3-5104-45B0-9433-4F99B1FE1F21}"/>
              </a:ext>
            </a:extLst>
          </p:cNvPr>
          <p:cNvSpPr txBox="1"/>
          <p:nvPr/>
        </p:nvSpPr>
        <p:spPr>
          <a:xfrm>
            <a:off x="3481031" y="2465432"/>
            <a:ext cx="20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Runway 17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6842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RUNWAY PNG">
            <a:extLst>
              <a:ext uri="{FF2B5EF4-FFF2-40B4-BE49-F238E27FC236}">
                <a16:creationId xmlns:a16="http://schemas.microsoft.com/office/drawing/2014/main" id="{9B4179F1-8507-4B70-B3A5-1A3D525E0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1410222" y="3980400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RUNWAY PNG">
            <a:extLst>
              <a:ext uri="{FF2B5EF4-FFF2-40B4-BE49-F238E27FC236}">
                <a16:creationId xmlns:a16="http://schemas.microsoft.com/office/drawing/2014/main" id="{BCEB966B-D3C2-4261-B177-1818BF581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1410223" y="3186972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F6ED5-5B00-444E-9ADE-2B4796EE9AE4}"/>
              </a:ext>
            </a:extLst>
          </p:cNvPr>
          <p:cNvSpPr txBox="1"/>
          <p:nvPr/>
        </p:nvSpPr>
        <p:spPr>
          <a:xfrm>
            <a:off x="2260029" y="775907"/>
            <a:ext cx="463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MOORABBIN (YMMB)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7A8918-B363-4F68-AF41-4DAB5BBDB6DC}"/>
              </a:ext>
            </a:extLst>
          </p:cNvPr>
          <p:cNvSpPr/>
          <p:nvPr/>
        </p:nvSpPr>
        <p:spPr>
          <a:xfrm rot="16200000">
            <a:off x="5601563" y="4187940"/>
            <a:ext cx="65943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31L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FBF5F-D8C9-4D4B-B5D9-C389585FE0FD}"/>
              </a:ext>
            </a:extLst>
          </p:cNvPr>
          <p:cNvSpPr/>
          <p:nvPr/>
        </p:nvSpPr>
        <p:spPr>
          <a:xfrm rot="5400000">
            <a:off x="1770401" y="4211383"/>
            <a:ext cx="824709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510F10-813D-45E3-84D5-2BE3796E10A2}"/>
              </a:ext>
            </a:extLst>
          </p:cNvPr>
          <p:cNvSpPr/>
          <p:nvPr/>
        </p:nvSpPr>
        <p:spPr>
          <a:xfrm>
            <a:off x="345554" y="4435569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E136FE1-D668-4FA9-A942-76B3D950F63F}"/>
              </a:ext>
            </a:extLst>
          </p:cNvPr>
          <p:cNvSpPr/>
          <p:nvPr/>
        </p:nvSpPr>
        <p:spPr>
          <a:xfrm rot="10800000">
            <a:off x="245216" y="4936866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1651A52-7DFC-4803-998F-B734817C954D}"/>
              </a:ext>
            </a:extLst>
          </p:cNvPr>
          <p:cNvSpPr/>
          <p:nvPr/>
        </p:nvSpPr>
        <p:spPr>
          <a:xfrm>
            <a:off x="8744237" y="5224417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F7E4D7C-917D-466C-B2CB-A59B36860635}"/>
              </a:ext>
            </a:extLst>
          </p:cNvPr>
          <p:cNvSpPr/>
          <p:nvPr/>
        </p:nvSpPr>
        <p:spPr>
          <a:xfrm rot="5400000">
            <a:off x="4315506" y="6071572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0960F7-3A68-4BDD-B9D5-79C1D52ABC15}"/>
              </a:ext>
            </a:extLst>
          </p:cNvPr>
          <p:cNvSpPr/>
          <p:nvPr/>
        </p:nvSpPr>
        <p:spPr>
          <a:xfrm rot="16200000">
            <a:off x="5531548" y="3394512"/>
            <a:ext cx="79946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31R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EE7551-56B1-4F57-A576-3CD616882D59}"/>
              </a:ext>
            </a:extLst>
          </p:cNvPr>
          <p:cNvSpPr/>
          <p:nvPr/>
        </p:nvSpPr>
        <p:spPr>
          <a:xfrm rot="5400000">
            <a:off x="1852580" y="3416366"/>
            <a:ext cx="660350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9E1B65-4E70-4250-AF64-8DF74803EF74}"/>
              </a:ext>
            </a:extLst>
          </p:cNvPr>
          <p:cNvSpPr/>
          <p:nvPr/>
        </p:nvSpPr>
        <p:spPr>
          <a:xfrm>
            <a:off x="390967" y="1809530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FC963C4-F8D0-43D0-9019-F04058EC1979}"/>
              </a:ext>
            </a:extLst>
          </p:cNvPr>
          <p:cNvSpPr/>
          <p:nvPr/>
        </p:nvSpPr>
        <p:spPr>
          <a:xfrm rot="10800000">
            <a:off x="8789650" y="2515214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A2C9F7E-EA23-41C9-BDE2-C0B68CEA1906}"/>
              </a:ext>
            </a:extLst>
          </p:cNvPr>
          <p:cNvSpPr/>
          <p:nvPr/>
        </p:nvSpPr>
        <p:spPr>
          <a:xfrm>
            <a:off x="290628" y="2644053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2399CEA-CD52-459F-9FA3-44FFB29452D8}"/>
              </a:ext>
            </a:extLst>
          </p:cNvPr>
          <p:cNvSpPr/>
          <p:nvPr/>
        </p:nvSpPr>
        <p:spPr>
          <a:xfrm rot="5400000">
            <a:off x="4360919" y="1584896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2AD15-29A2-41F0-90D0-4FEEB04C9046}"/>
              </a:ext>
            </a:extLst>
          </p:cNvPr>
          <p:cNvSpPr txBox="1"/>
          <p:nvPr/>
        </p:nvSpPr>
        <p:spPr>
          <a:xfrm>
            <a:off x="7763022" y="9671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E8C4-F6EA-49DC-B7B2-89E82156A9D1}"/>
              </a:ext>
            </a:extLst>
          </p:cNvPr>
          <p:cNvSpPr txBox="1"/>
          <p:nvPr/>
        </p:nvSpPr>
        <p:spPr>
          <a:xfrm>
            <a:off x="3559914" y="2436384"/>
            <a:ext cx="20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Runway 31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8795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RUNWAY PNG">
            <a:extLst>
              <a:ext uri="{FF2B5EF4-FFF2-40B4-BE49-F238E27FC236}">
                <a16:creationId xmlns:a16="http://schemas.microsoft.com/office/drawing/2014/main" id="{0EEBB1DE-3EA4-4A02-8D0D-04D1979E0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1687458" y="3969208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63B690-19B6-4F56-B6F2-3B47589D459F}"/>
              </a:ext>
            </a:extLst>
          </p:cNvPr>
          <p:cNvSpPr/>
          <p:nvPr/>
        </p:nvSpPr>
        <p:spPr>
          <a:xfrm rot="16200000">
            <a:off x="6011193" y="4153423"/>
            <a:ext cx="65943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31L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4DB97E2-8E8B-41AF-A1B8-D5AE1F3A29B8}"/>
              </a:ext>
            </a:extLst>
          </p:cNvPr>
          <p:cNvSpPr/>
          <p:nvPr/>
        </p:nvSpPr>
        <p:spPr>
          <a:xfrm rot="10800000">
            <a:off x="376700" y="2332705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CEB4F16-953A-48B2-8C9E-0400266B28D2}"/>
              </a:ext>
            </a:extLst>
          </p:cNvPr>
          <p:cNvSpPr/>
          <p:nvPr/>
        </p:nvSpPr>
        <p:spPr>
          <a:xfrm>
            <a:off x="8875721" y="2620256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96FA041-A12C-4679-8049-90FA927F20EA}"/>
              </a:ext>
            </a:extLst>
          </p:cNvPr>
          <p:cNvSpPr/>
          <p:nvPr/>
        </p:nvSpPr>
        <p:spPr>
          <a:xfrm rot="5400000">
            <a:off x="4446990" y="3467411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pic>
        <p:nvPicPr>
          <p:cNvPr id="10" name="Picture 9" descr="Image result for RUNWAY PNG">
            <a:extLst>
              <a:ext uri="{FF2B5EF4-FFF2-40B4-BE49-F238E27FC236}">
                <a16:creationId xmlns:a16="http://schemas.microsoft.com/office/drawing/2014/main" id="{E7F5A1A4-8B7E-4BD2-987F-BFF80A9CC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1687457" y="3207339"/>
            <a:ext cx="6011238" cy="89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D889BF-ADCF-4618-A8C4-12A98EFC2E8B}"/>
              </a:ext>
            </a:extLst>
          </p:cNvPr>
          <p:cNvSpPr/>
          <p:nvPr/>
        </p:nvSpPr>
        <p:spPr>
          <a:xfrm rot="16200000">
            <a:off x="5941179" y="3423976"/>
            <a:ext cx="79946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CB2B41-CD7B-4211-B746-CF25DA21F9E7}"/>
              </a:ext>
            </a:extLst>
          </p:cNvPr>
          <p:cNvSpPr/>
          <p:nvPr/>
        </p:nvSpPr>
        <p:spPr>
          <a:xfrm>
            <a:off x="376698" y="4474206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6C30BB4-D2DC-40E4-ABF7-F141A5B3C72B}"/>
              </a:ext>
            </a:extLst>
          </p:cNvPr>
          <p:cNvSpPr/>
          <p:nvPr/>
        </p:nvSpPr>
        <p:spPr>
          <a:xfrm rot="10800000">
            <a:off x="8775381" y="5179890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8D712DD-2BC3-4934-A725-C7AE4F262272}"/>
              </a:ext>
            </a:extLst>
          </p:cNvPr>
          <p:cNvSpPr/>
          <p:nvPr/>
        </p:nvSpPr>
        <p:spPr>
          <a:xfrm>
            <a:off x="276359" y="5308729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72DB1EB-BEFD-40B1-932E-BF5AE41E9DB1}"/>
              </a:ext>
            </a:extLst>
          </p:cNvPr>
          <p:cNvSpPr/>
          <p:nvPr/>
        </p:nvSpPr>
        <p:spPr>
          <a:xfrm rot="5400000">
            <a:off x="4346650" y="4249572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C1667C-1317-4B29-96B2-9BF729BDDFEC}"/>
              </a:ext>
            </a:extLst>
          </p:cNvPr>
          <p:cNvSpPr/>
          <p:nvPr/>
        </p:nvSpPr>
        <p:spPr>
          <a:xfrm rot="5400000">
            <a:off x="2146424" y="4192647"/>
            <a:ext cx="79946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13R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1E7BAD-A873-4452-9FAA-F5527E41509F}"/>
              </a:ext>
            </a:extLst>
          </p:cNvPr>
          <p:cNvSpPr/>
          <p:nvPr/>
        </p:nvSpPr>
        <p:spPr>
          <a:xfrm rot="5400000">
            <a:off x="2146422" y="3423976"/>
            <a:ext cx="799461" cy="4847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13L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EF236-D0EE-4229-8A1A-0F04FB86D5C3}"/>
              </a:ext>
            </a:extLst>
          </p:cNvPr>
          <p:cNvSpPr txBox="1"/>
          <p:nvPr/>
        </p:nvSpPr>
        <p:spPr>
          <a:xfrm>
            <a:off x="2311998" y="791917"/>
            <a:ext cx="452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3600" b="1" dirty="0"/>
              <a:t>MOORABBIN (YMMB)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FE1193-58D9-45ED-B869-B022189DD995}"/>
              </a:ext>
            </a:extLst>
          </p:cNvPr>
          <p:cNvSpPr/>
          <p:nvPr/>
        </p:nvSpPr>
        <p:spPr>
          <a:xfrm>
            <a:off x="477038" y="1831408"/>
            <a:ext cx="8499021" cy="186063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A18E342-0B6D-41BD-814D-E583A2AA4520}"/>
              </a:ext>
            </a:extLst>
          </p:cNvPr>
          <p:cNvSpPr/>
          <p:nvPr/>
        </p:nvSpPr>
        <p:spPr>
          <a:xfrm rot="5400000">
            <a:off x="4343193" y="3441716"/>
            <a:ext cx="200675" cy="4492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DE929B-6B9B-4598-87CB-DE2F797DBF03}"/>
              </a:ext>
            </a:extLst>
          </p:cNvPr>
          <p:cNvSpPr txBox="1"/>
          <p:nvPr/>
        </p:nvSpPr>
        <p:spPr>
          <a:xfrm>
            <a:off x="7763022" y="9671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D8C821-4C48-4DF5-9B88-ADC6B56C8C7C}"/>
              </a:ext>
            </a:extLst>
          </p:cNvPr>
          <p:cNvSpPr txBox="1"/>
          <p:nvPr/>
        </p:nvSpPr>
        <p:spPr>
          <a:xfrm>
            <a:off x="3614122" y="2392394"/>
            <a:ext cx="202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dirty="0"/>
              <a:t>Runway 13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958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6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690EFF-CE57-4345-9432-7E5C1083EBDA}"/>
              </a:ext>
            </a:extLst>
          </p:cNvPr>
          <p:cNvSpPr/>
          <p:nvPr/>
        </p:nvSpPr>
        <p:spPr>
          <a:xfrm>
            <a:off x="607966" y="3013501"/>
            <a:ext cx="79280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FACTORS AFFECTING TAKE-OFF</a:t>
            </a:r>
          </a:p>
        </p:txBody>
      </p:sp>
    </p:spTree>
    <p:extLst>
      <p:ext uri="{BB962C8B-B14F-4D97-AF65-F5344CB8AC3E}">
        <p14:creationId xmlns:p14="http://schemas.microsoft.com/office/powerpoint/2010/main" val="175414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6546C9-CDBB-48A1-B7E8-F7180D6F8F86}"/>
              </a:ext>
            </a:extLst>
          </p:cNvPr>
          <p:cNvSpPr>
            <a:spLocks noGrp="1"/>
          </p:cNvSpPr>
          <p:nvPr/>
        </p:nvSpPr>
        <p:spPr>
          <a:xfrm>
            <a:off x="2694172" y="1961813"/>
            <a:ext cx="3755655" cy="4214265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800" dirty="0"/>
              <a:t>Aim</a:t>
            </a:r>
            <a:endParaRPr lang="en-US" sz="3800" dirty="0"/>
          </a:p>
          <a:p>
            <a:r>
              <a:rPr lang="en-AU" sz="3800" dirty="0"/>
              <a:t>Objectives</a:t>
            </a:r>
            <a:endParaRPr lang="x-none" sz="3800" dirty="0"/>
          </a:p>
          <a:p>
            <a:r>
              <a:rPr lang="en-AU" sz="3800" dirty="0"/>
              <a:t>Revision</a:t>
            </a:r>
          </a:p>
          <a:p>
            <a:r>
              <a:rPr lang="en-AU" sz="3800" dirty="0"/>
              <a:t>Definitions</a:t>
            </a:r>
          </a:p>
          <a:p>
            <a:r>
              <a:rPr lang="en-AU" sz="3800" dirty="0"/>
              <a:t>What is a Circuit?</a:t>
            </a:r>
          </a:p>
          <a:p>
            <a:r>
              <a:rPr lang="en-AU" sz="3800" dirty="0"/>
              <a:t>Factors affecting Take-Off</a:t>
            </a:r>
          </a:p>
          <a:p>
            <a:r>
              <a:rPr lang="en-AU" sz="3800" dirty="0"/>
              <a:t>Factors affecting Landing</a:t>
            </a:r>
          </a:p>
          <a:p>
            <a:r>
              <a:rPr lang="en-AU" sz="3800" dirty="0"/>
              <a:t>Local Procedures</a:t>
            </a:r>
          </a:p>
          <a:p>
            <a:r>
              <a:rPr lang="en-AU" sz="3800" dirty="0"/>
              <a:t>Application</a:t>
            </a:r>
          </a:p>
          <a:p>
            <a:r>
              <a:rPr lang="en-AU" sz="3800" dirty="0"/>
              <a:t>Airmanship</a:t>
            </a:r>
            <a:endParaRPr lang="x-none" sz="3800" dirty="0"/>
          </a:p>
          <a:p>
            <a:r>
              <a:rPr lang="x-none" sz="3800" dirty="0"/>
              <a:t>T.E.M</a:t>
            </a:r>
            <a:endParaRPr lang="en-AU" sz="3800" dirty="0"/>
          </a:p>
          <a:p>
            <a:r>
              <a:rPr lang="en-AU" sz="3800" dirty="0"/>
              <a:t>Revision Questions</a:t>
            </a:r>
            <a:endParaRPr lang="x-none" sz="3800" dirty="0"/>
          </a:p>
          <a:p>
            <a:pPr marL="0" indent="0">
              <a:buNone/>
            </a:pPr>
            <a:endParaRPr lang="x-none" dirty="0">
              <a:solidFill>
                <a:srgbClr val="262626"/>
              </a:solidFill>
              <a:latin typeface="Gill Sans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C7A9E-0B9C-473D-B2A9-449D3BC81811}"/>
              </a:ext>
            </a:extLst>
          </p:cNvPr>
          <p:cNvSpPr txBox="1"/>
          <p:nvPr/>
        </p:nvSpPr>
        <p:spPr>
          <a:xfrm>
            <a:off x="2415209" y="681922"/>
            <a:ext cx="4313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64851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ffect of wind.jpg">
            <a:extLst>
              <a:ext uri="{FF2B5EF4-FFF2-40B4-BE49-F238E27FC236}">
                <a16:creationId xmlns:a16="http://schemas.microsoft.com/office/drawing/2014/main" id="{1DA54140-B12D-4F52-9D71-2646C9543FB6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067" y="2563933"/>
            <a:ext cx="4707535" cy="2935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004D8-4251-4621-ACB4-54FE32B41434}"/>
              </a:ext>
            </a:extLst>
          </p:cNvPr>
          <p:cNvSpPr/>
          <p:nvPr/>
        </p:nvSpPr>
        <p:spPr>
          <a:xfrm>
            <a:off x="1225026" y="920368"/>
            <a:ext cx="66939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000" b="1" dirty="0"/>
              <a:t>FACTORS AFFECTING TAKE-OFF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586CD-6E99-4E7B-B1FA-03CAE2AA5228}"/>
              </a:ext>
            </a:extLst>
          </p:cNvPr>
          <p:cNvSpPr txBox="1"/>
          <p:nvPr/>
        </p:nvSpPr>
        <p:spPr>
          <a:xfrm>
            <a:off x="5414312" y="2658081"/>
            <a:ext cx="2504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/>
                </a:solidFill>
              </a:rPr>
              <a:t>Wind: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1EF57-719C-4910-B09D-7463E5E3788F}"/>
              </a:ext>
            </a:extLst>
          </p:cNvPr>
          <p:cNvSpPr txBox="1"/>
          <p:nvPr/>
        </p:nvSpPr>
        <p:spPr>
          <a:xfrm>
            <a:off x="5414312" y="3148074"/>
            <a:ext cx="3578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AU" dirty="0"/>
              <a:t>Under normal conditions, we always take off with a </a:t>
            </a:r>
            <a:r>
              <a:rPr lang="en-AU" b="1" dirty="0">
                <a:solidFill>
                  <a:srgbClr val="FF0000"/>
                </a:solidFill>
              </a:rPr>
              <a:t>HEADWIND</a:t>
            </a:r>
            <a:r>
              <a:rPr lang="en-AU" dirty="0"/>
              <a:t>.</a:t>
            </a:r>
            <a:endParaRPr lang="en-AU" b="1" dirty="0"/>
          </a:p>
          <a:p>
            <a:pPr marL="214313" indent="-214313">
              <a:buFontTx/>
              <a:buChar char="-"/>
            </a:pPr>
            <a:r>
              <a:rPr lang="en-AU" dirty="0"/>
              <a:t>Headwind generates some lift, which reduces take-off distance required.</a:t>
            </a:r>
          </a:p>
          <a:p>
            <a:pPr marL="214313" indent="-214313">
              <a:buFontTx/>
              <a:buChar char="-"/>
            </a:pPr>
            <a:r>
              <a:rPr lang="en-AU" dirty="0"/>
              <a:t>We have a </a:t>
            </a:r>
            <a:r>
              <a:rPr lang="en-AU" dirty="0">
                <a:solidFill>
                  <a:srgbClr val="FF0000"/>
                </a:solidFill>
              </a:rPr>
              <a:t>better</a:t>
            </a:r>
            <a:r>
              <a:rPr lang="en-AU" dirty="0"/>
              <a:t> Angle of Climb.</a:t>
            </a:r>
          </a:p>
          <a:p>
            <a:pPr marL="214313" indent="-214313">
              <a:buFontTx/>
              <a:buChar char="-"/>
            </a:pPr>
            <a:r>
              <a:rPr lang="en-AU" dirty="0"/>
              <a:t>We have a</a:t>
            </a:r>
            <a:r>
              <a:rPr lang="en-AU" dirty="0">
                <a:solidFill>
                  <a:srgbClr val="FF0000"/>
                </a:solidFill>
              </a:rPr>
              <a:t> lower </a:t>
            </a:r>
            <a:r>
              <a:rPr lang="en-AU" dirty="0"/>
              <a:t>Groundspeed.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9589A-830E-44E1-848E-02A847CBDE9D}"/>
              </a:ext>
            </a:extLst>
          </p:cNvPr>
          <p:cNvSpPr txBox="1"/>
          <p:nvPr/>
        </p:nvSpPr>
        <p:spPr>
          <a:xfrm>
            <a:off x="8205144" y="746391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09523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0C04A-70F3-4E1D-9BD8-96D7CF5DBC84}"/>
              </a:ext>
            </a:extLst>
          </p:cNvPr>
          <p:cNvSpPr txBox="1"/>
          <p:nvPr/>
        </p:nvSpPr>
        <p:spPr>
          <a:xfrm>
            <a:off x="0" y="1541114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</a:rPr>
              <a:t>WEIGHT: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1795E-8FBE-4065-997F-50691E1155E2}"/>
              </a:ext>
            </a:extLst>
          </p:cNvPr>
          <p:cNvSpPr txBox="1"/>
          <p:nvPr/>
        </p:nvSpPr>
        <p:spPr>
          <a:xfrm>
            <a:off x="0" y="2064334"/>
            <a:ext cx="4218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An increase in weight will </a:t>
            </a:r>
            <a:r>
              <a:rPr lang="en-AU" sz="2000" dirty="0">
                <a:solidFill>
                  <a:srgbClr val="FF0000"/>
                </a:solidFill>
              </a:rPr>
              <a:t>decrease</a:t>
            </a:r>
            <a:r>
              <a:rPr lang="en-AU" sz="2000" dirty="0"/>
              <a:t> the acceleration rate of the aircraft.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This will take longer to reach V</a:t>
            </a:r>
            <a:r>
              <a:rPr lang="en-AU" sz="1400" dirty="0"/>
              <a:t>TOSS</a:t>
            </a:r>
            <a:r>
              <a:rPr lang="en-AU" sz="2000" dirty="0"/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Thus TODR will </a:t>
            </a:r>
            <a:r>
              <a:rPr lang="en-AU" sz="2000" dirty="0">
                <a:solidFill>
                  <a:srgbClr val="FF0000"/>
                </a:solidFill>
              </a:rPr>
              <a:t>increase</a:t>
            </a:r>
            <a:r>
              <a:rPr lang="en-AU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BB7B2-74DC-4390-B51D-3858157AD2E5}"/>
              </a:ext>
            </a:extLst>
          </p:cNvPr>
          <p:cNvSpPr txBox="1"/>
          <p:nvPr/>
        </p:nvSpPr>
        <p:spPr>
          <a:xfrm>
            <a:off x="5290557" y="3362293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</a:rPr>
              <a:t>FLAP:</a:t>
            </a:r>
            <a:endParaRPr lang="en-AU" sz="2800" dirty="0">
              <a:solidFill>
                <a:schemeClr val="accent1"/>
              </a:solidFill>
            </a:endParaRPr>
          </a:p>
        </p:txBody>
      </p:sp>
      <p:pic>
        <p:nvPicPr>
          <p:cNvPr id="7" name="flapsclimb.jpg">
            <a:extLst>
              <a:ext uri="{FF2B5EF4-FFF2-40B4-BE49-F238E27FC236}">
                <a16:creationId xmlns:a16="http://schemas.microsoft.com/office/drawing/2014/main" id="{4B562644-1FC8-4E91-AE40-2B10802B3818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722" y="4211342"/>
            <a:ext cx="4752542" cy="159988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EB092-251D-411D-8583-A50AEAB5A35C}"/>
              </a:ext>
            </a:extLst>
          </p:cNvPr>
          <p:cNvSpPr txBox="1"/>
          <p:nvPr/>
        </p:nvSpPr>
        <p:spPr>
          <a:xfrm>
            <a:off x="5290557" y="3887899"/>
            <a:ext cx="36447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Used in take-off to produce a large lift force with an additional small drag force.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Reduces</a:t>
            </a:r>
            <a:r>
              <a:rPr lang="en-AU" sz="2000" dirty="0"/>
              <a:t> take off distance required, however </a:t>
            </a:r>
            <a:r>
              <a:rPr lang="en-AU" sz="2000" dirty="0">
                <a:solidFill>
                  <a:srgbClr val="FF0000"/>
                </a:solidFill>
              </a:rPr>
              <a:t>reduces</a:t>
            </a:r>
            <a:r>
              <a:rPr lang="en-AU" sz="2000" dirty="0"/>
              <a:t> both angle of climb and rate of climb.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C4E30-D3EB-4729-9942-EE4A92EEF209}"/>
              </a:ext>
            </a:extLst>
          </p:cNvPr>
          <p:cNvSpPr txBox="1"/>
          <p:nvPr/>
        </p:nvSpPr>
        <p:spPr>
          <a:xfrm>
            <a:off x="7458170" y="746391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30250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85A7249-E6F5-4EB0-9A9E-697090ADE2B7}"/>
              </a:ext>
            </a:extLst>
          </p:cNvPr>
          <p:cNvSpPr txBox="1"/>
          <p:nvPr/>
        </p:nvSpPr>
        <p:spPr>
          <a:xfrm>
            <a:off x="420556" y="1711914"/>
            <a:ext cx="3637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</a:rPr>
              <a:t>SLOPE/SURFACE: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F24E3-A740-4024-B595-D5A30E6320CD}"/>
              </a:ext>
            </a:extLst>
          </p:cNvPr>
          <p:cNvSpPr txBox="1"/>
          <p:nvPr/>
        </p:nvSpPr>
        <p:spPr>
          <a:xfrm>
            <a:off x="420556" y="2235134"/>
            <a:ext cx="5103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Downslope will </a:t>
            </a:r>
            <a:r>
              <a:rPr lang="en-AU" sz="2000" dirty="0">
                <a:solidFill>
                  <a:srgbClr val="FF0000"/>
                </a:solidFill>
              </a:rPr>
              <a:t>reduce</a:t>
            </a:r>
            <a:r>
              <a:rPr lang="en-AU" sz="2000" dirty="0"/>
              <a:t> time to speed up to V</a:t>
            </a:r>
            <a:r>
              <a:rPr lang="en-AU" sz="1400" dirty="0"/>
              <a:t>TOSS</a:t>
            </a:r>
            <a:r>
              <a:rPr lang="en-AU" sz="2000" dirty="0"/>
              <a:t> and thus TODR.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Hard surfaces will </a:t>
            </a:r>
            <a:r>
              <a:rPr lang="en-AU" sz="2000" dirty="0">
                <a:solidFill>
                  <a:srgbClr val="FF0000"/>
                </a:solidFill>
              </a:rPr>
              <a:t>reduce</a:t>
            </a:r>
            <a:r>
              <a:rPr lang="en-AU" sz="2000" dirty="0"/>
              <a:t> TODR, due to more grip from the tyres.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12170-8E4C-4A71-B4F8-2C294D76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96" y="2587361"/>
            <a:ext cx="2731448" cy="2383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B85CD7-A7DF-4BDB-89C0-BB6AB72C8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161">
            <a:off x="1591672" y="4000108"/>
            <a:ext cx="2642256" cy="1514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DF7A46-02A0-4EC2-89BA-B08638B07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4420">
            <a:off x="4271741" y="4250994"/>
            <a:ext cx="2295939" cy="1721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E74E3-6D79-42AE-931B-A272B9AE9E58}"/>
              </a:ext>
            </a:extLst>
          </p:cNvPr>
          <p:cNvSpPr txBox="1"/>
          <p:nvPr/>
        </p:nvSpPr>
        <p:spPr>
          <a:xfrm>
            <a:off x="7458170" y="746391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647766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3F5F1B-6195-4A33-BDAE-D9F906995D59}"/>
              </a:ext>
            </a:extLst>
          </p:cNvPr>
          <p:cNvSpPr txBox="1"/>
          <p:nvPr/>
        </p:nvSpPr>
        <p:spPr>
          <a:xfrm>
            <a:off x="272345" y="2345881"/>
            <a:ext cx="4102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</a:rPr>
              <a:t>DENSITY ALTITUDE: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9A540-07A0-4896-B2F4-45E9C3860FA3}"/>
              </a:ext>
            </a:extLst>
          </p:cNvPr>
          <p:cNvSpPr txBox="1"/>
          <p:nvPr/>
        </p:nvSpPr>
        <p:spPr>
          <a:xfrm>
            <a:off x="268963" y="2869101"/>
            <a:ext cx="4817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Increase in density altitude </a:t>
            </a:r>
            <a:r>
              <a:rPr lang="en-AU" sz="2000" dirty="0">
                <a:solidFill>
                  <a:srgbClr val="FF0000"/>
                </a:solidFill>
              </a:rPr>
              <a:t>decreases</a:t>
            </a:r>
            <a:r>
              <a:rPr lang="en-AU" sz="2000" dirty="0"/>
              <a:t> density of air.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Engine cannot draw in enough volume of air to produce thrust to overcome drag.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Acceleration to V</a:t>
            </a:r>
            <a:r>
              <a:rPr lang="en-AU" sz="1400" dirty="0"/>
              <a:t>TOSS</a:t>
            </a:r>
            <a:r>
              <a:rPr lang="en-AU" sz="2000" dirty="0"/>
              <a:t> is less thus </a:t>
            </a:r>
            <a:r>
              <a:rPr lang="en-AU" sz="2000" dirty="0">
                <a:solidFill>
                  <a:srgbClr val="FF0000"/>
                </a:solidFill>
              </a:rPr>
              <a:t>more</a:t>
            </a:r>
            <a:r>
              <a:rPr lang="en-AU" sz="2000" dirty="0"/>
              <a:t> TODR is required.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0AFD8-026F-4CD3-ABBD-075A1B7A4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45" y="1115723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0818C-5363-4EDD-8128-AF4B3937C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45" y="3476937"/>
            <a:ext cx="3549750" cy="2662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DF411-5328-4C89-81FC-04EAF026630B}"/>
              </a:ext>
            </a:extLst>
          </p:cNvPr>
          <p:cNvSpPr txBox="1"/>
          <p:nvPr/>
        </p:nvSpPr>
        <p:spPr>
          <a:xfrm>
            <a:off x="7458170" y="746391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1223087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764DEE-3CFD-4FEF-BFDC-BEA1576A1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579825"/>
              </p:ext>
            </p:extLst>
          </p:nvPr>
        </p:nvGraphicFramePr>
        <p:xfrm>
          <a:off x="1563757" y="2062922"/>
          <a:ext cx="6096000" cy="325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0495317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88928572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r>
                        <a:rPr lang="en-AU" sz="1400" dirty="0"/>
                        <a:t>FACTOR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TAKEOFF DISTANCE REQUIRED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5415814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AU" sz="1400" dirty="0"/>
                        <a:t>HEADWIND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  <a:p>
                      <a:endParaRPr lang="en-AU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3866095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AU" sz="1400" dirty="0"/>
                        <a:t>INCREASED WEIGHT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  <a:p>
                      <a:endParaRPr lang="en-AU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67381816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AU" sz="1400" dirty="0"/>
                        <a:t>EXTENDING FLAPS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  <a:p>
                      <a:endParaRPr lang="en-AU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7589224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AU" sz="1400" dirty="0"/>
                        <a:t>DOWNSLOPE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  <a:p>
                      <a:endParaRPr lang="en-AU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9454324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AU" sz="1400" dirty="0"/>
                        <a:t>HARD SURFACE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  <a:p>
                      <a:endParaRPr lang="en-AU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1198999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AU" sz="1400" dirty="0"/>
                        <a:t>HIGHER DENSITY ATTITUDE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AU" sz="1400" dirty="0"/>
                    </a:p>
                    <a:p>
                      <a:endParaRPr lang="en-AU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43186401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9AC77C47-234E-4233-A4F1-FBEEC0E58317}"/>
              </a:ext>
            </a:extLst>
          </p:cNvPr>
          <p:cNvSpPr/>
          <p:nvPr/>
        </p:nvSpPr>
        <p:spPr>
          <a:xfrm>
            <a:off x="5913936" y="2410576"/>
            <a:ext cx="318052" cy="34787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7B270E2-8555-4569-B314-C00CF691BAB3}"/>
              </a:ext>
            </a:extLst>
          </p:cNvPr>
          <p:cNvSpPr/>
          <p:nvPr/>
        </p:nvSpPr>
        <p:spPr>
          <a:xfrm>
            <a:off x="5913936" y="3381264"/>
            <a:ext cx="318052" cy="34787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EFBA711-41B0-4508-9353-E1A48C146425}"/>
              </a:ext>
            </a:extLst>
          </p:cNvPr>
          <p:cNvSpPr/>
          <p:nvPr/>
        </p:nvSpPr>
        <p:spPr>
          <a:xfrm>
            <a:off x="5913936" y="3852240"/>
            <a:ext cx="318052" cy="34787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FF843A8-04C4-45DA-8555-FD2EC9DE053D}"/>
              </a:ext>
            </a:extLst>
          </p:cNvPr>
          <p:cNvSpPr/>
          <p:nvPr/>
        </p:nvSpPr>
        <p:spPr>
          <a:xfrm>
            <a:off x="5913935" y="4324906"/>
            <a:ext cx="318052" cy="34787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9F9A0680-ECF6-4711-8394-01F01BD0A09E}"/>
              </a:ext>
            </a:extLst>
          </p:cNvPr>
          <p:cNvSpPr/>
          <p:nvPr/>
        </p:nvSpPr>
        <p:spPr>
          <a:xfrm>
            <a:off x="5913935" y="4795882"/>
            <a:ext cx="318052" cy="34787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BB276A8A-FD99-4A74-9256-2AFF6C209CAE}"/>
              </a:ext>
            </a:extLst>
          </p:cNvPr>
          <p:cNvSpPr/>
          <p:nvPr/>
        </p:nvSpPr>
        <p:spPr>
          <a:xfrm>
            <a:off x="5917400" y="2895075"/>
            <a:ext cx="318052" cy="34787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013E7-0DD6-4DB0-B302-350A0FD13C6E}"/>
              </a:ext>
            </a:extLst>
          </p:cNvPr>
          <p:cNvSpPr txBox="1"/>
          <p:nvPr/>
        </p:nvSpPr>
        <p:spPr>
          <a:xfrm>
            <a:off x="3160948" y="1031028"/>
            <a:ext cx="58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5D64B-0D6C-44A4-8690-994059A73CF2}"/>
              </a:ext>
            </a:extLst>
          </p:cNvPr>
          <p:cNvSpPr txBox="1"/>
          <p:nvPr/>
        </p:nvSpPr>
        <p:spPr>
          <a:xfrm>
            <a:off x="7458170" y="746391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252007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67288F-A2A8-41AC-98CA-0DB0B7A4E051}"/>
              </a:ext>
            </a:extLst>
          </p:cNvPr>
          <p:cNvSpPr txBox="1"/>
          <p:nvPr/>
        </p:nvSpPr>
        <p:spPr>
          <a:xfrm>
            <a:off x="46382" y="3013500"/>
            <a:ext cx="905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FACTORS AFFECTING LANDING</a:t>
            </a:r>
          </a:p>
        </p:txBody>
      </p:sp>
    </p:spTree>
    <p:extLst>
      <p:ext uri="{BB962C8B-B14F-4D97-AF65-F5344CB8AC3E}">
        <p14:creationId xmlns:p14="http://schemas.microsoft.com/office/powerpoint/2010/main" val="3515091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53B0A-8152-4043-BAC7-6B02BB30A20D}"/>
              </a:ext>
            </a:extLst>
          </p:cNvPr>
          <p:cNvSpPr txBox="1"/>
          <p:nvPr/>
        </p:nvSpPr>
        <p:spPr>
          <a:xfrm>
            <a:off x="5970819" y="2422030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</a:rPr>
              <a:t>WIND: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8B5DD-AD78-4E7E-A21E-BE7A17106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4" y="2167497"/>
            <a:ext cx="5398429" cy="3468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B7ECE-3C15-40CA-852A-847D45DE045E}"/>
              </a:ext>
            </a:extLst>
          </p:cNvPr>
          <p:cNvSpPr txBox="1"/>
          <p:nvPr/>
        </p:nvSpPr>
        <p:spPr>
          <a:xfrm>
            <a:off x="5970819" y="2945250"/>
            <a:ext cx="32997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ALWAYS LAND INTO A HEADWIND.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Headwind decreases the groundspeed, thus </a:t>
            </a:r>
            <a:r>
              <a:rPr lang="en-AU" b="1" dirty="0">
                <a:solidFill>
                  <a:srgbClr val="FF0000"/>
                </a:solidFill>
              </a:rPr>
              <a:t>decreases</a:t>
            </a:r>
            <a:r>
              <a:rPr lang="en-AU" b="1" dirty="0"/>
              <a:t> LDR.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0000"/>
                </a:solidFill>
              </a:rPr>
              <a:t>Increases</a:t>
            </a:r>
            <a:r>
              <a:rPr lang="en-AU" dirty="0"/>
              <a:t> angle of descent which allows better obstacle clearance.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E382D-3462-421E-8761-45BEE1B0FB6A}"/>
              </a:ext>
            </a:extLst>
          </p:cNvPr>
          <p:cNvSpPr txBox="1"/>
          <p:nvPr/>
        </p:nvSpPr>
        <p:spPr>
          <a:xfrm>
            <a:off x="46382" y="899469"/>
            <a:ext cx="9051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/>
              <a:t>FACTORS AFFECTING LANDING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7BECE-903D-4921-BDA1-FE5C402D1F3A}"/>
              </a:ext>
            </a:extLst>
          </p:cNvPr>
          <p:cNvSpPr txBox="1"/>
          <p:nvPr/>
        </p:nvSpPr>
        <p:spPr>
          <a:xfrm>
            <a:off x="7345629" y="448922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92219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93F496-1289-4FE6-9E3A-D35A9D94AAEC}"/>
              </a:ext>
            </a:extLst>
          </p:cNvPr>
          <p:cNvSpPr txBox="1"/>
          <p:nvPr/>
        </p:nvSpPr>
        <p:spPr>
          <a:xfrm>
            <a:off x="357807" y="1912636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</a:rPr>
              <a:t>WEIGHT: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7A87F-0B39-4BB4-8DA3-49EF4C578F87}"/>
              </a:ext>
            </a:extLst>
          </p:cNvPr>
          <p:cNvSpPr txBox="1"/>
          <p:nvPr/>
        </p:nvSpPr>
        <p:spPr>
          <a:xfrm>
            <a:off x="357808" y="2435856"/>
            <a:ext cx="69706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The heavier the object the more inertia it carries upon landing.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Increased weight </a:t>
            </a:r>
            <a:r>
              <a:rPr lang="en-AU" sz="2000" dirty="0">
                <a:solidFill>
                  <a:srgbClr val="FF0000"/>
                </a:solidFill>
              </a:rPr>
              <a:t>increases</a:t>
            </a:r>
            <a:r>
              <a:rPr lang="en-AU" sz="2000" dirty="0"/>
              <a:t> the stall speed which must result in an increase in approach safety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This will result in an </a:t>
            </a:r>
            <a:r>
              <a:rPr lang="en-AU" sz="2000" b="1" dirty="0">
                <a:solidFill>
                  <a:srgbClr val="FF0000"/>
                </a:solidFill>
              </a:rPr>
              <a:t>increased</a:t>
            </a:r>
            <a:r>
              <a:rPr lang="en-AU" sz="2000" b="1" dirty="0"/>
              <a:t> LDR.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43E70-199C-4486-8572-AC649DC0A382}"/>
              </a:ext>
            </a:extLst>
          </p:cNvPr>
          <p:cNvSpPr txBox="1"/>
          <p:nvPr/>
        </p:nvSpPr>
        <p:spPr>
          <a:xfrm>
            <a:off x="357808" y="4111503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</a:rPr>
              <a:t>SLOPE: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C0242-1DDB-47F5-84C3-3EC1AA05F473}"/>
              </a:ext>
            </a:extLst>
          </p:cNvPr>
          <p:cNvSpPr txBox="1"/>
          <p:nvPr/>
        </p:nvSpPr>
        <p:spPr>
          <a:xfrm>
            <a:off x="357808" y="4634723"/>
            <a:ext cx="44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 downslope will </a:t>
            </a:r>
            <a:r>
              <a:rPr lang="en-AU" sz="2000" b="1" dirty="0">
                <a:solidFill>
                  <a:srgbClr val="FF0000"/>
                </a:solidFill>
              </a:rPr>
              <a:t>increase</a:t>
            </a:r>
            <a:r>
              <a:rPr lang="en-AU" sz="2000" b="1" dirty="0"/>
              <a:t> LDR, </a:t>
            </a:r>
            <a:r>
              <a:rPr lang="en-AU" sz="2000" dirty="0"/>
              <a:t>because it is harder to slow down.</a:t>
            </a:r>
          </a:p>
        </p:txBody>
      </p:sp>
      <p:sp>
        <p:nvSpPr>
          <p:cNvPr id="8" name="AutoShape 2" descr="Image result for downslope runway">
            <a:extLst>
              <a:ext uri="{FF2B5EF4-FFF2-40B4-BE49-F238E27FC236}">
                <a16:creationId xmlns:a16="http://schemas.microsoft.com/office/drawing/2014/main" id="{8A984655-25A7-4228-BF27-9FF87AACF7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69896" y="6630534"/>
            <a:ext cx="128988" cy="1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4" descr="Image result for downslope runway">
            <a:extLst>
              <a:ext uri="{FF2B5EF4-FFF2-40B4-BE49-F238E27FC236}">
                <a16:creationId xmlns:a16="http://schemas.microsoft.com/office/drawing/2014/main" id="{82312A18-7153-4BFB-9E77-D99F8B59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68" y="3429000"/>
            <a:ext cx="3869634" cy="27665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1F5CA-C9FE-41DA-A487-3EC2202B1279}"/>
              </a:ext>
            </a:extLst>
          </p:cNvPr>
          <p:cNvSpPr txBox="1"/>
          <p:nvPr/>
        </p:nvSpPr>
        <p:spPr>
          <a:xfrm>
            <a:off x="7458170" y="746391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386614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2B82B-846D-45B5-9BD3-43290A09A563}"/>
              </a:ext>
            </a:extLst>
          </p:cNvPr>
          <p:cNvSpPr txBox="1"/>
          <p:nvPr/>
        </p:nvSpPr>
        <p:spPr>
          <a:xfrm>
            <a:off x="1093304" y="1297239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</a:rPr>
              <a:t>SURFACE: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D26CC-A6A1-4D1B-B866-0D4BE390625E}"/>
              </a:ext>
            </a:extLst>
          </p:cNvPr>
          <p:cNvSpPr txBox="1"/>
          <p:nvPr/>
        </p:nvSpPr>
        <p:spPr>
          <a:xfrm>
            <a:off x="1093304" y="1824613"/>
            <a:ext cx="6957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A dry runway is preferable because of the rough surface allows grip.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A wet or frozen runway becomes slippery which reduces friction, </a:t>
            </a:r>
            <a:r>
              <a:rPr lang="en-AU" sz="2000" b="1" dirty="0">
                <a:solidFill>
                  <a:srgbClr val="FF0000"/>
                </a:solidFill>
              </a:rPr>
              <a:t>increasing</a:t>
            </a:r>
            <a:r>
              <a:rPr lang="en-AU" sz="2000" b="1" dirty="0"/>
              <a:t> LDR.</a:t>
            </a:r>
            <a:endParaRPr lang="en-AU" sz="2000" dirty="0"/>
          </a:p>
        </p:txBody>
      </p:sp>
      <p:pic>
        <p:nvPicPr>
          <p:cNvPr id="6" name="Picture 4" descr="Image result for wet runway">
            <a:extLst>
              <a:ext uri="{FF2B5EF4-FFF2-40B4-BE49-F238E27FC236}">
                <a16:creationId xmlns:a16="http://schemas.microsoft.com/office/drawing/2014/main" id="{8D85BA65-5DFD-4966-A21E-049288D9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590">
            <a:off x="3822706" y="3606819"/>
            <a:ext cx="4249185" cy="2826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6" descr="Image result for dry runway airport">
            <a:extLst>
              <a:ext uri="{FF2B5EF4-FFF2-40B4-BE49-F238E27FC236}">
                <a16:creationId xmlns:a16="http://schemas.microsoft.com/office/drawing/2014/main" id="{2C8EF7DB-DB36-4F9C-9553-82BB77D2C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3852">
            <a:off x="874503" y="3607690"/>
            <a:ext cx="2880690" cy="2880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FC86B5-1311-4D8E-9B7B-E7D7F4D15E40}"/>
              </a:ext>
            </a:extLst>
          </p:cNvPr>
          <p:cNvSpPr txBox="1"/>
          <p:nvPr/>
        </p:nvSpPr>
        <p:spPr>
          <a:xfrm>
            <a:off x="7458170" y="746391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1940023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F9BC8-167A-46E9-98A0-8ED1C57E50CE}"/>
              </a:ext>
            </a:extLst>
          </p:cNvPr>
          <p:cNvSpPr txBox="1"/>
          <p:nvPr/>
        </p:nvSpPr>
        <p:spPr>
          <a:xfrm>
            <a:off x="1880687" y="2303079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/>
                </a:solidFill>
              </a:rPr>
              <a:t>FLAPS: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00E2D-EC94-4E4A-83BB-E4FA48A53A27}"/>
              </a:ext>
            </a:extLst>
          </p:cNvPr>
          <p:cNvSpPr txBox="1"/>
          <p:nvPr/>
        </p:nvSpPr>
        <p:spPr>
          <a:xfrm>
            <a:off x="1880687" y="2826299"/>
            <a:ext cx="6082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Extend for better forward visibility on landing.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Increases</a:t>
            </a:r>
            <a:r>
              <a:rPr lang="en-AU" sz="2000" dirty="0"/>
              <a:t> angle of descent.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Lower stall speed which results in a lower approach safety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Increase</a:t>
            </a:r>
            <a:r>
              <a:rPr lang="en-AU" sz="2000" dirty="0"/>
              <a:t> Drag.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This results in a </a:t>
            </a:r>
            <a:r>
              <a:rPr lang="en-AU" sz="2000" b="1" dirty="0">
                <a:solidFill>
                  <a:srgbClr val="FF0000"/>
                </a:solidFill>
              </a:rPr>
              <a:t>decreased</a:t>
            </a:r>
            <a:r>
              <a:rPr lang="en-AU" sz="2000" b="1" dirty="0"/>
              <a:t> LDR.</a:t>
            </a:r>
            <a:endParaRPr lang="en-A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A7C21-78C1-47A9-92E7-7BF0CEC6F94D}"/>
              </a:ext>
            </a:extLst>
          </p:cNvPr>
          <p:cNvSpPr txBox="1"/>
          <p:nvPr/>
        </p:nvSpPr>
        <p:spPr>
          <a:xfrm>
            <a:off x="7458170" y="746391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195902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CC6422-219A-4865-8A78-71F5801CAEBF}"/>
              </a:ext>
            </a:extLst>
          </p:cNvPr>
          <p:cNvSpPr txBox="1"/>
          <p:nvPr/>
        </p:nvSpPr>
        <p:spPr>
          <a:xfrm>
            <a:off x="2415209" y="778044"/>
            <a:ext cx="4313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400" b="1" dirty="0"/>
              <a:t>AIM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44063-4E86-43FF-BAD3-A1F7AB932712}"/>
              </a:ext>
            </a:extLst>
          </p:cNvPr>
          <p:cNvSpPr txBox="1"/>
          <p:nvPr/>
        </p:nvSpPr>
        <p:spPr>
          <a:xfrm>
            <a:off x="371877" y="3013501"/>
            <a:ext cx="84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To </a:t>
            </a:r>
            <a:r>
              <a:rPr lang="en-AU" sz="2400" dirty="0">
                <a:solidFill>
                  <a:srgbClr val="FF0000"/>
                </a:solidFill>
              </a:rPr>
              <a:t>take-off</a:t>
            </a:r>
            <a:r>
              <a:rPr lang="en-AU" sz="2400" dirty="0"/>
              <a:t>, fly the circuit </a:t>
            </a:r>
            <a:r>
              <a:rPr lang="en-AU" sz="2400" dirty="0">
                <a:solidFill>
                  <a:srgbClr val="FF0000"/>
                </a:solidFill>
              </a:rPr>
              <a:t>pattern</a:t>
            </a:r>
            <a:r>
              <a:rPr lang="en-AU" sz="2400" dirty="0"/>
              <a:t> and </a:t>
            </a:r>
            <a:r>
              <a:rPr lang="en-AU" sz="2400" dirty="0">
                <a:solidFill>
                  <a:srgbClr val="FF0000"/>
                </a:solidFill>
              </a:rPr>
              <a:t>land</a:t>
            </a:r>
            <a:r>
              <a:rPr lang="en-AU" sz="2400" dirty="0"/>
              <a:t> the plane safely as well as joining the circuit at any legs.</a:t>
            </a:r>
          </a:p>
        </p:txBody>
      </p:sp>
    </p:spTree>
    <p:extLst>
      <p:ext uri="{BB962C8B-B14F-4D97-AF65-F5344CB8AC3E}">
        <p14:creationId xmlns:p14="http://schemas.microsoft.com/office/powerpoint/2010/main" val="381527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F2A107-B9CF-4EE2-ADD5-1964A0C4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86907"/>
              </p:ext>
            </p:extLst>
          </p:nvPr>
        </p:nvGraphicFramePr>
        <p:xfrm>
          <a:off x="601820" y="1782069"/>
          <a:ext cx="7940358" cy="454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0179">
                  <a:extLst>
                    <a:ext uri="{9D8B030D-6E8A-4147-A177-3AD203B41FA5}">
                      <a16:colId xmlns:a16="http://schemas.microsoft.com/office/drawing/2014/main" val="868729343"/>
                    </a:ext>
                  </a:extLst>
                </a:gridCol>
                <a:gridCol w="3970179">
                  <a:extLst>
                    <a:ext uri="{9D8B030D-6E8A-4147-A177-3AD203B41FA5}">
                      <a16:colId xmlns:a16="http://schemas.microsoft.com/office/drawing/2014/main" val="1164055039"/>
                    </a:ext>
                  </a:extLst>
                </a:gridCol>
              </a:tblGrid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AU" sz="32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800" dirty="0"/>
                        <a:t>EFFECT ON LDR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966292"/>
                  </a:ext>
                </a:extLst>
              </a:tr>
              <a:tr h="745681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Headwind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755030"/>
                  </a:ext>
                </a:extLst>
              </a:tr>
              <a:tr h="745681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Increased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041891"/>
                  </a:ext>
                </a:extLst>
              </a:tr>
              <a:tr h="745681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Downslope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90795"/>
                  </a:ext>
                </a:extLst>
              </a:tr>
              <a:tr h="745681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Wet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104642"/>
                  </a:ext>
                </a:extLst>
              </a:tr>
              <a:tr h="745681"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Flaps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17878"/>
                  </a:ext>
                </a:extLst>
              </a:tr>
            </a:tbl>
          </a:graphicData>
        </a:graphic>
      </p:graphicFrame>
      <p:sp>
        <p:nvSpPr>
          <p:cNvPr id="5" name="Arrow: Up 4">
            <a:extLst>
              <a:ext uri="{FF2B5EF4-FFF2-40B4-BE49-F238E27FC236}">
                <a16:creationId xmlns:a16="http://schemas.microsoft.com/office/drawing/2014/main" id="{A43A038B-F9F8-48DC-81E4-ABE490389B61}"/>
              </a:ext>
            </a:extLst>
          </p:cNvPr>
          <p:cNvSpPr/>
          <p:nvPr/>
        </p:nvSpPr>
        <p:spPr>
          <a:xfrm>
            <a:off x="6314639" y="3410652"/>
            <a:ext cx="615922" cy="6432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1D392DA-BFA9-424F-93F8-70012B8CAA68}"/>
              </a:ext>
            </a:extLst>
          </p:cNvPr>
          <p:cNvSpPr/>
          <p:nvPr/>
        </p:nvSpPr>
        <p:spPr>
          <a:xfrm>
            <a:off x="6314639" y="4868198"/>
            <a:ext cx="615922" cy="6432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F8D4F68A-7642-4C60-BCF5-2E62DC85F00B}"/>
              </a:ext>
            </a:extLst>
          </p:cNvPr>
          <p:cNvSpPr/>
          <p:nvPr/>
        </p:nvSpPr>
        <p:spPr>
          <a:xfrm>
            <a:off x="6314639" y="4139425"/>
            <a:ext cx="615922" cy="64325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5D09D2F-5DA7-4F44-8427-66F3EF7C3E8A}"/>
              </a:ext>
            </a:extLst>
          </p:cNvPr>
          <p:cNvSpPr/>
          <p:nvPr/>
        </p:nvSpPr>
        <p:spPr>
          <a:xfrm>
            <a:off x="6314639" y="5596971"/>
            <a:ext cx="615922" cy="64325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60B182B-52C1-47CA-8546-B145433E48EB}"/>
              </a:ext>
            </a:extLst>
          </p:cNvPr>
          <p:cNvSpPr/>
          <p:nvPr/>
        </p:nvSpPr>
        <p:spPr>
          <a:xfrm>
            <a:off x="6314639" y="2649807"/>
            <a:ext cx="615922" cy="64325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9E246-E9FC-49FC-9F7C-4B57A7B44993}"/>
              </a:ext>
            </a:extLst>
          </p:cNvPr>
          <p:cNvSpPr txBox="1"/>
          <p:nvPr/>
        </p:nvSpPr>
        <p:spPr>
          <a:xfrm>
            <a:off x="1659987" y="798078"/>
            <a:ext cx="58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75D38-7D5C-47F7-803D-74346AC3B684}"/>
              </a:ext>
            </a:extLst>
          </p:cNvPr>
          <p:cNvSpPr txBox="1"/>
          <p:nvPr/>
        </p:nvSpPr>
        <p:spPr>
          <a:xfrm>
            <a:off x="7458170" y="746391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Factors</a:t>
            </a:r>
          </a:p>
        </p:txBody>
      </p:sp>
    </p:spTree>
    <p:extLst>
      <p:ext uri="{BB962C8B-B14F-4D97-AF65-F5344CB8AC3E}">
        <p14:creationId xmlns:p14="http://schemas.microsoft.com/office/powerpoint/2010/main" val="121426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E91A1D-5D51-41DA-843E-C42E976EB90C}"/>
              </a:ext>
            </a:extLst>
          </p:cNvPr>
          <p:cNvSpPr/>
          <p:nvPr/>
        </p:nvSpPr>
        <p:spPr>
          <a:xfrm>
            <a:off x="2925170" y="3044279"/>
            <a:ext cx="3293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x-none" sz="4400" b="1" dirty="0"/>
              <a:t>APPLICATION</a:t>
            </a:r>
            <a:endParaRPr lang="x-none" sz="3600" b="1" dirty="0"/>
          </a:p>
        </p:txBody>
      </p:sp>
    </p:spTree>
    <p:extLst>
      <p:ext uri="{BB962C8B-B14F-4D97-AF65-F5344CB8AC3E}">
        <p14:creationId xmlns:p14="http://schemas.microsoft.com/office/powerpoint/2010/main" val="910552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E3AECD8-48A5-47C3-BF17-30CB4715D1B5}"/>
              </a:ext>
            </a:extLst>
          </p:cNvPr>
          <p:cNvSpPr/>
          <p:nvPr/>
        </p:nvSpPr>
        <p:spPr>
          <a:xfrm>
            <a:off x="262239" y="5097711"/>
            <a:ext cx="7748420" cy="954538"/>
          </a:xfrm>
          <a:prstGeom prst="wedgeRoundRectCallout">
            <a:avLst>
              <a:gd name="adj1" fmla="val 55522"/>
              <a:gd name="adj2" fmla="val 16548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11022A0-7834-430A-A223-A5C686CD6C9B}"/>
              </a:ext>
            </a:extLst>
          </p:cNvPr>
          <p:cNvSpPr/>
          <p:nvPr/>
        </p:nvSpPr>
        <p:spPr>
          <a:xfrm>
            <a:off x="262239" y="2949262"/>
            <a:ext cx="6318865" cy="592428"/>
          </a:xfrm>
          <a:prstGeom prst="wedgeRoundRectCallout">
            <a:avLst>
              <a:gd name="adj1" fmla="val 65993"/>
              <a:gd name="adj2" fmla="val 5754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40393-7938-4FBD-80E2-4A0AC98C358C}"/>
              </a:ext>
            </a:extLst>
          </p:cNvPr>
          <p:cNvSpPr txBox="1"/>
          <p:nvPr/>
        </p:nvSpPr>
        <p:spPr>
          <a:xfrm>
            <a:off x="1927274" y="779817"/>
            <a:ext cx="528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/>
              <a:t>STARTUP/BEFORE TAKEOFF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26EEF-DAEF-4910-B84C-EDA24EC68BE9}"/>
              </a:ext>
            </a:extLst>
          </p:cNvPr>
          <p:cNvSpPr txBox="1"/>
          <p:nvPr/>
        </p:nvSpPr>
        <p:spPr>
          <a:xfrm>
            <a:off x="262239" y="1797784"/>
            <a:ext cx="7195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/>
                </a:solidFill>
              </a:rPr>
              <a:t>Start-Up: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Listen to ATIS (120.9).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Request start-up clearance. </a:t>
            </a:r>
          </a:p>
          <a:p>
            <a:endParaRPr lang="en-AU" sz="2000" dirty="0"/>
          </a:p>
          <a:p>
            <a:r>
              <a:rPr lang="en-AU" sz="2000" dirty="0"/>
              <a:t>“Moorabbin Ground, Sling 8786, </a:t>
            </a:r>
            <a:r>
              <a:rPr lang="en-AU" sz="2000" b="1" dirty="0"/>
              <a:t>request start for circuits</a:t>
            </a:r>
            <a:r>
              <a:rPr lang="en-AU" sz="2000" dirty="0"/>
              <a:t>.” </a:t>
            </a:r>
            <a:endParaRPr lang="en-AU" sz="20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6B27C9-F1D7-4D02-BA51-F96157C5E194}"/>
              </a:ext>
            </a:extLst>
          </p:cNvPr>
          <p:cNvSpPr/>
          <p:nvPr/>
        </p:nvSpPr>
        <p:spPr>
          <a:xfrm>
            <a:off x="262239" y="4001037"/>
            <a:ext cx="7748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chemeClr val="accent1"/>
                </a:solidFill>
              </a:rPr>
              <a:t>Taxi &amp; Run-up: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Follow the checklists and carry out the required checks.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Request taxi clearance at Runup Bay.</a:t>
            </a:r>
          </a:p>
          <a:p>
            <a:endParaRPr lang="en-AU" sz="2000" dirty="0"/>
          </a:p>
          <a:p>
            <a:r>
              <a:rPr lang="en-AU" sz="2000" dirty="0"/>
              <a:t>“Moorabbin Ground, Sling 8786, in the Southern Run-up Bay, with (ATIS), </a:t>
            </a:r>
            <a:r>
              <a:rPr lang="en-AU" sz="2000" b="1" dirty="0"/>
              <a:t>request taxi to (runway) for circuits</a:t>
            </a:r>
            <a:r>
              <a:rPr lang="en-AU" sz="2000" dirty="0"/>
              <a:t>, dual.”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95F8F-B345-4D4E-8607-74B27FF15F3A}"/>
              </a:ext>
            </a:extLst>
          </p:cNvPr>
          <p:cNvSpPr txBox="1"/>
          <p:nvPr/>
        </p:nvSpPr>
        <p:spPr>
          <a:xfrm>
            <a:off x="7458170" y="1072205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71206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D5B11FE-F198-4294-828A-DF9E27C8C9A3}"/>
              </a:ext>
            </a:extLst>
          </p:cNvPr>
          <p:cNvSpPr/>
          <p:nvPr/>
        </p:nvSpPr>
        <p:spPr>
          <a:xfrm>
            <a:off x="937354" y="4005330"/>
            <a:ext cx="5566478" cy="592428"/>
          </a:xfrm>
          <a:prstGeom prst="wedgeRoundRectCallout">
            <a:avLst>
              <a:gd name="adj1" fmla="val 65993"/>
              <a:gd name="adj2" fmla="val 5754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6A7BBCE-A584-433A-A80B-4A255A65C10B}"/>
              </a:ext>
            </a:extLst>
          </p:cNvPr>
          <p:cNvSpPr/>
          <p:nvPr/>
        </p:nvSpPr>
        <p:spPr>
          <a:xfrm>
            <a:off x="931940" y="3132786"/>
            <a:ext cx="6898415" cy="592428"/>
          </a:xfrm>
          <a:prstGeom prst="wedgeRoundRectCallout">
            <a:avLst>
              <a:gd name="adj1" fmla="val 65993"/>
              <a:gd name="adj2" fmla="val 5754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814F5-D4AA-4331-99F7-184E90922983}"/>
              </a:ext>
            </a:extLst>
          </p:cNvPr>
          <p:cNvSpPr/>
          <p:nvPr/>
        </p:nvSpPr>
        <p:spPr>
          <a:xfrm>
            <a:off x="3542199" y="812900"/>
            <a:ext cx="167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200" b="1" dirty="0"/>
              <a:t>TAKEOFF</a:t>
            </a:r>
            <a:endParaRPr lang="en-A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3462B-A7F2-4707-A734-A4EDE8A3B7DF}"/>
              </a:ext>
            </a:extLst>
          </p:cNvPr>
          <p:cNvSpPr txBox="1"/>
          <p:nvPr/>
        </p:nvSpPr>
        <p:spPr>
          <a:xfrm>
            <a:off x="1043609" y="1905505"/>
            <a:ext cx="745103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/>
                </a:solidFill>
              </a:rPr>
              <a:t>HOLDING POINT: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Carry out line-up checks.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Announce ready to tower.</a:t>
            </a:r>
          </a:p>
          <a:p>
            <a:endParaRPr lang="en-AU" sz="2000" dirty="0"/>
          </a:p>
          <a:p>
            <a:r>
              <a:rPr lang="en-AU" sz="2000" dirty="0"/>
              <a:t>“Moorabbin Tower, Sling 8786, Runway 35R, ready for circuits.”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r>
              <a:rPr lang="en-AU" sz="2000" dirty="0"/>
              <a:t>“Cleared for take-off/hold position/line-up, UUD.”</a:t>
            </a:r>
          </a:p>
          <a:p>
            <a:endParaRPr lang="en-AU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Check for traffic on final.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Enter the runway, </a:t>
            </a:r>
            <a:r>
              <a:rPr lang="en-AU" sz="2000" dirty="0">
                <a:solidFill>
                  <a:srgbClr val="FF0000"/>
                </a:solidFill>
              </a:rPr>
              <a:t>strobe lights </a:t>
            </a:r>
            <a:r>
              <a:rPr lang="en-AU" sz="2000" dirty="0"/>
              <a:t>on for entering runway.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Landing lights </a:t>
            </a:r>
            <a:r>
              <a:rPr lang="en-AU" sz="2000" dirty="0"/>
              <a:t>on when take-off clearance is received.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11F8A-9EF6-4768-A323-D9511C1E520C}"/>
              </a:ext>
            </a:extLst>
          </p:cNvPr>
          <p:cNvSpPr txBox="1"/>
          <p:nvPr/>
        </p:nvSpPr>
        <p:spPr>
          <a:xfrm>
            <a:off x="7458170" y="1072205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31118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789C930-AC39-4A50-BFD7-1988DE8B3F58}"/>
              </a:ext>
            </a:extLst>
          </p:cNvPr>
          <p:cNvSpPr txBox="1"/>
          <p:nvPr/>
        </p:nvSpPr>
        <p:spPr>
          <a:xfrm>
            <a:off x="2113113" y="1801423"/>
            <a:ext cx="4674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/>
                </a:solidFill>
              </a:rPr>
              <a:t>TAKEOFF ROLL: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Full</a:t>
            </a:r>
            <a:r>
              <a:rPr lang="en-AU" sz="2000" dirty="0"/>
              <a:t> Power (3-5s).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Maintain centreline with </a:t>
            </a:r>
            <a:r>
              <a:rPr lang="en-AU" sz="2000" dirty="0">
                <a:solidFill>
                  <a:srgbClr val="FF0000"/>
                </a:solidFill>
              </a:rPr>
              <a:t>RUDDER</a:t>
            </a:r>
            <a:r>
              <a:rPr lang="en-AU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</a:rPr>
              <a:t>40 </a:t>
            </a:r>
            <a:r>
              <a:rPr lang="en-AU" sz="2000" dirty="0" err="1">
                <a:solidFill>
                  <a:srgbClr val="FF0000"/>
                </a:solidFill>
              </a:rPr>
              <a:t>kts</a:t>
            </a:r>
            <a:r>
              <a:rPr lang="en-AU" sz="2000" dirty="0"/>
              <a:t>, speed is alive.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Oil T&amp;P’s are in the </a:t>
            </a:r>
            <a:r>
              <a:rPr lang="en-AU" sz="2000" dirty="0">
                <a:solidFill>
                  <a:srgbClr val="00B050"/>
                </a:solidFill>
              </a:rPr>
              <a:t>GREEN</a:t>
            </a:r>
            <a:r>
              <a:rPr lang="en-AU" sz="2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208B0-6235-4DBC-9D9F-8B2028AD86FF}"/>
              </a:ext>
            </a:extLst>
          </p:cNvPr>
          <p:cNvSpPr txBox="1"/>
          <p:nvPr/>
        </p:nvSpPr>
        <p:spPr>
          <a:xfrm>
            <a:off x="2113113" y="4098283"/>
            <a:ext cx="5345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err="1">
                <a:solidFill>
                  <a:schemeClr val="accent1"/>
                </a:solidFill>
              </a:rPr>
              <a:t>Vr</a:t>
            </a:r>
            <a:r>
              <a:rPr lang="en-AU" sz="2000" b="1" dirty="0">
                <a:solidFill>
                  <a:schemeClr val="accent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Accelerate to V</a:t>
            </a:r>
            <a:r>
              <a:rPr lang="en-AU" sz="1400" dirty="0"/>
              <a:t>TOSS </a:t>
            </a:r>
            <a:r>
              <a:rPr lang="en-AU" sz="2000" dirty="0"/>
              <a:t>(</a:t>
            </a:r>
            <a:r>
              <a:rPr lang="en-AU" sz="2000" dirty="0">
                <a:solidFill>
                  <a:srgbClr val="FF0000"/>
                </a:solidFill>
              </a:rPr>
              <a:t>55 </a:t>
            </a:r>
            <a:r>
              <a:rPr lang="en-AU" sz="2000" dirty="0" err="1">
                <a:solidFill>
                  <a:srgbClr val="FF0000"/>
                </a:solidFill>
              </a:rPr>
              <a:t>kts</a:t>
            </a:r>
            <a:r>
              <a:rPr lang="en-AU" sz="2000" dirty="0"/>
              <a:t>) (-0/+5kts)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Apply back pressure to </a:t>
            </a:r>
            <a:r>
              <a:rPr lang="en-AU" sz="2000" dirty="0">
                <a:solidFill>
                  <a:srgbClr val="FF0000"/>
                </a:solidFill>
              </a:rPr>
              <a:t>raise</a:t>
            </a:r>
            <a:r>
              <a:rPr lang="en-AU" sz="2000" dirty="0"/>
              <a:t> the nose to the horizon.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Maintain centreline (Pick a </a:t>
            </a:r>
            <a:r>
              <a:rPr lang="en-AU" sz="2000" dirty="0">
                <a:solidFill>
                  <a:srgbClr val="FF0000"/>
                </a:solidFill>
              </a:rPr>
              <a:t>reference point</a:t>
            </a:r>
            <a:r>
              <a:rPr lang="en-AU" sz="2000" dirty="0"/>
              <a:t>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B3919-1FCA-4F92-9DD6-14AD8CA8E332}"/>
              </a:ext>
            </a:extLst>
          </p:cNvPr>
          <p:cNvSpPr txBox="1"/>
          <p:nvPr/>
        </p:nvSpPr>
        <p:spPr>
          <a:xfrm>
            <a:off x="7458170" y="1072205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54389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3014516" y="4316902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888983" y="4508264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1162538" y="2050011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6702606" y="3228927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3932930" y="2458013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1559894" y="3237922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2051856" y="4022055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5857729" y="2214452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1376722" y="2214452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7450815" y="2096798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7460577" y="4108604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1203278" y="2067267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1242965" y="4101382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>
            <a:off x="2979403" y="4224517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6506387" y="3973332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2821334" y="880353"/>
            <a:ext cx="3501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 – Take-off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9334800E-2C5A-4A5C-9E93-52DBD0FD5605}"/>
              </a:ext>
            </a:extLst>
          </p:cNvPr>
          <p:cNvSpPr/>
          <p:nvPr/>
        </p:nvSpPr>
        <p:spPr>
          <a:xfrm>
            <a:off x="3528742" y="5136693"/>
            <a:ext cx="2328987" cy="1271405"/>
          </a:xfrm>
          <a:prstGeom prst="wedgeRoundRectCallout">
            <a:avLst>
              <a:gd name="adj1" fmla="val -48054"/>
              <a:gd name="adj2" fmla="val -7602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Flaps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Full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55kts, Rotate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Nose on the horizon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Trim 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35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3017838" y="4187156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892305" y="4378518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1165860" y="1920265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6705928" y="3099181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3936252" y="2328267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1563216" y="3108176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2055178" y="3892309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5861051" y="2084706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1380044" y="2084706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7454137" y="1967052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7463899" y="3978858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1206600" y="1937521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1246287" y="3971636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>
            <a:off x="5900975" y="4074675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6509709" y="3843586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2737551" y="831786"/>
            <a:ext cx="366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 - Upwind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E2BC1A24-C488-498A-9D26-2216666709F2}"/>
              </a:ext>
            </a:extLst>
          </p:cNvPr>
          <p:cNvSpPr/>
          <p:nvPr/>
        </p:nvSpPr>
        <p:spPr>
          <a:xfrm>
            <a:off x="5593888" y="5089136"/>
            <a:ext cx="2328987" cy="952910"/>
          </a:xfrm>
          <a:prstGeom prst="wedgeRoundRectCallout">
            <a:avLst>
              <a:gd name="adj1" fmla="val -22685"/>
              <a:gd name="adj2" fmla="val -7823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300 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/>
                </a:solidFill>
              </a:rPr>
              <a:t>Brakes applied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Flaps up</a:t>
            </a:r>
          </a:p>
        </p:txBody>
      </p:sp>
    </p:spTree>
    <p:extLst>
      <p:ext uri="{BB962C8B-B14F-4D97-AF65-F5344CB8AC3E}">
        <p14:creationId xmlns:p14="http://schemas.microsoft.com/office/powerpoint/2010/main" val="4131120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2934089" y="4363167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808556" y="4554529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1082111" y="2096276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6622179" y="3275192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3852503" y="2504278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1479467" y="3284187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1971429" y="4068320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5777302" y="2260717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1296295" y="2260717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7370388" y="2143063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7380150" y="4154869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1122851" y="2113532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1162538" y="4147647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>
            <a:off x="6971157" y="4254934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6425960" y="4019597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1739612" y="893396"/>
            <a:ext cx="566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 – Crosswind Turn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9E2619-3A47-4C18-9003-7C500C455AE7}"/>
              </a:ext>
            </a:extLst>
          </p:cNvPr>
          <p:cNvGrpSpPr/>
          <p:nvPr/>
        </p:nvGrpSpPr>
        <p:grpSpPr>
          <a:xfrm rot="16200000">
            <a:off x="7458459" y="3646011"/>
            <a:ext cx="528193" cy="552397"/>
            <a:chOff x="2740057" y="4220377"/>
            <a:chExt cx="528193" cy="552397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421571C-4E30-4251-B1E5-F8088936DCCC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140259B-7D70-4758-9796-EA5E1CA985CA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F28883D-1145-498D-B622-40F6E6AEC1F0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9CB42350-80B0-44FE-8DAA-0AA1DC38755F}"/>
              </a:ext>
            </a:extLst>
          </p:cNvPr>
          <p:cNvSpPr/>
          <p:nvPr/>
        </p:nvSpPr>
        <p:spPr>
          <a:xfrm>
            <a:off x="7040250" y="5425843"/>
            <a:ext cx="2103750" cy="1077521"/>
          </a:xfrm>
          <a:prstGeom prst="wedgeRoundRectCallout">
            <a:avLst>
              <a:gd name="adj1" fmla="val -20833"/>
              <a:gd name="adj2" fmla="val -10910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500ft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Lookout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Reference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Climbing turn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87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2204986" y="5731025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79453" y="5922387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353008" y="3464134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5893076" y="4643050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3123400" y="3872136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750364" y="4652045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1242326" y="5436178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5048199" y="3628575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567192" y="3628575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6641285" y="3510921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6651047" y="5522727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393748" y="3481390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433435" y="5515505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">
                <a:extLst>
                  <a:ext uri="{FF2B5EF4-FFF2-40B4-BE49-F238E27FC236}">
                    <a16:creationId xmlns:a16="http://schemas.microsoft.com/office/drawing/2014/main" id="{AB82A4F0-A48D-438E-9839-EE0C6AA04DC1}"/>
                  </a:ext>
                </a:extLst>
              </p:cNvPr>
              <p:cNvSpPr txBox="1"/>
              <p:nvPr/>
            </p:nvSpPr>
            <p:spPr>
              <a:xfrm>
                <a:off x="6436323" y="4083349"/>
                <a:ext cx="47160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 dirty="0"/>
                  <a:t>45</a:t>
                </a:r>
                <a14:m>
                  <m:oMath xmlns:m="http://schemas.openxmlformats.org/officeDocument/2006/math">
                    <m:r>
                      <a:rPr lang="en-US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7" name="TextBox 1">
                <a:extLst>
                  <a:ext uri="{FF2B5EF4-FFF2-40B4-BE49-F238E27FC236}">
                    <a16:creationId xmlns:a16="http://schemas.microsoft.com/office/drawing/2014/main" id="{AB82A4F0-A48D-438E-9839-EE0C6AA04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323" y="4083349"/>
                <a:ext cx="471604" cy="323165"/>
              </a:xfrm>
              <a:prstGeom prst="rect">
                <a:avLst/>
              </a:prstGeom>
              <a:blipFill>
                <a:blip r:embed="rId3"/>
                <a:stretch>
                  <a:fillRect l="-5195" t="-3774" b="-188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5696857" y="5387455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1928692" y="839027"/>
            <a:ext cx="528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 – Downwind Turn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C2EA79-269A-4E0B-AD1E-3877E14E856C}"/>
              </a:ext>
            </a:extLst>
          </p:cNvPr>
          <p:cNvGrpSpPr/>
          <p:nvPr/>
        </p:nvGrpSpPr>
        <p:grpSpPr>
          <a:xfrm rot="16200000">
            <a:off x="6743946" y="3748676"/>
            <a:ext cx="528193" cy="552397"/>
            <a:chOff x="2740057" y="4220377"/>
            <a:chExt cx="528193" cy="552397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1481C4E3-2D45-4AC6-86E5-9976ACC97A17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6A2729-6A7A-4A2C-A21C-701C50831DC1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63B17A2-6BE0-4B4F-A843-CBBD4A64AB98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997C15D-D9A9-46BD-BD5A-50FC74E86A60}"/>
              </a:ext>
            </a:extLst>
          </p:cNvPr>
          <p:cNvGrpSpPr/>
          <p:nvPr/>
        </p:nvGrpSpPr>
        <p:grpSpPr>
          <a:xfrm rot="10800000">
            <a:off x="6164273" y="3352376"/>
            <a:ext cx="528193" cy="552397"/>
            <a:chOff x="2740057" y="4220377"/>
            <a:chExt cx="528193" cy="552397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2CC5AA1-50CC-43A7-80CD-823644160E12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F82C58-7E63-416B-8A41-21853262352B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3FF5D7-724B-4EF5-851D-FB743E094D65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484C4A80-70BC-4086-AC90-A8B41091E5DA}"/>
              </a:ext>
            </a:extLst>
          </p:cNvPr>
          <p:cNvSpPr/>
          <p:nvPr/>
        </p:nvSpPr>
        <p:spPr>
          <a:xfrm>
            <a:off x="5416108" y="1814788"/>
            <a:ext cx="2478284" cy="1169322"/>
          </a:xfrm>
          <a:prstGeom prst="wedgeRoundRectCallout">
            <a:avLst>
              <a:gd name="adj1" fmla="val 8914"/>
              <a:gd name="adj2" fmla="val 765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45 Deg from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Lookout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Pick a reference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Climb/Medium Turn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4C8309-021A-4E32-8D1C-9AB8D8D97DC2}"/>
              </a:ext>
            </a:extLst>
          </p:cNvPr>
          <p:cNvCxnSpPr>
            <a:cxnSpLocks/>
          </p:cNvCxnSpPr>
          <p:nvPr/>
        </p:nvCxnSpPr>
        <p:spPr>
          <a:xfrm flipV="1">
            <a:off x="5048199" y="3768158"/>
            <a:ext cx="1791362" cy="1954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4D2C64-29E4-49C7-B307-6E58DE0CB608}"/>
              </a:ext>
            </a:extLst>
          </p:cNvPr>
          <p:cNvSpPr txBox="1"/>
          <p:nvPr/>
        </p:nvSpPr>
        <p:spPr>
          <a:xfrm>
            <a:off x="43111" y="2169022"/>
            <a:ext cx="475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It’s a </a:t>
            </a:r>
            <a:r>
              <a:rPr lang="en-AU" dirty="0">
                <a:solidFill>
                  <a:srgbClr val="FF0000"/>
                </a:solidFill>
              </a:rPr>
              <a:t>turning point</a:t>
            </a:r>
            <a:r>
              <a:rPr lang="en-AU" dirty="0"/>
              <a:t>, if you haven’t reach </a:t>
            </a:r>
          </a:p>
          <a:p>
            <a:r>
              <a:rPr lang="en-AU" dirty="0"/>
              <a:t>1000 ft yet, turn first and level off on downwind.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AD4730-4D41-4E7E-A437-DF942705E21F}"/>
              </a:ext>
            </a:extLst>
          </p:cNvPr>
          <p:cNvCxnSpPr>
            <a:cxnSpLocks/>
          </p:cNvCxnSpPr>
          <p:nvPr/>
        </p:nvCxnSpPr>
        <p:spPr>
          <a:xfrm>
            <a:off x="4436594" y="2857008"/>
            <a:ext cx="1727679" cy="495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0A26CB-1C68-48C9-9611-80E0CED4EA84}"/>
              </a:ext>
            </a:extLst>
          </p:cNvPr>
          <p:cNvSpPr txBox="1"/>
          <p:nvPr/>
        </p:nvSpPr>
        <p:spPr>
          <a:xfrm>
            <a:off x="7591274" y="3958850"/>
            <a:ext cx="1552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 you’ve reached 1000 ft, </a:t>
            </a:r>
          </a:p>
          <a:p>
            <a:r>
              <a:rPr lang="en-AU" dirty="0"/>
              <a:t>level off with </a:t>
            </a:r>
            <a:r>
              <a:rPr lang="en-AU" dirty="0">
                <a:solidFill>
                  <a:srgbClr val="FF0000"/>
                </a:solidFill>
              </a:rPr>
              <a:t>ASPT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493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animBg="1"/>
      <p:bldP spid="18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2334807" y="5490890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209274" y="5682252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482829" y="3223999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6022897" y="4402915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3253221" y="3632001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880185" y="4411910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1372147" y="5196043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5178020" y="3388440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697013" y="3388440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6771106" y="3270786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6780868" y="5282592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523569" y="3241255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563256" y="5275370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 rot="11935059">
            <a:off x="6743114" y="3159025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5826678" y="5147320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2499308" y="828467"/>
            <a:ext cx="414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 - Downwind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477ABD4-E6EA-4CF7-BA63-08E52399C58F}"/>
              </a:ext>
            </a:extLst>
          </p:cNvPr>
          <p:cNvSpPr/>
          <p:nvPr/>
        </p:nvSpPr>
        <p:spPr>
          <a:xfrm>
            <a:off x="3788591" y="1489511"/>
            <a:ext cx="2104968" cy="934162"/>
          </a:xfrm>
          <a:prstGeom prst="wedgeRoundRectCallout">
            <a:avLst>
              <a:gd name="adj1" fmla="val 32912"/>
              <a:gd name="adj2" fmla="val 12195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Check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Check Altitude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Check Separation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B75F37-F19A-4DEF-8ACF-E416A239F7FD}"/>
              </a:ext>
            </a:extLst>
          </p:cNvPr>
          <p:cNvGrpSpPr/>
          <p:nvPr/>
        </p:nvGrpSpPr>
        <p:grpSpPr>
          <a:xfrm rot="10800000">
            <a:off x="5159965" y="3108506"/>
            <a:ext cx="528193" cy="552397"/>
            <a:chOff x="2740057" y="4220377"/>
            <a:chExt cx="528193" cy="552397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7D93337-E32D-4AB5-A64B-3236C66E285E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C2F5281-D4A4-43F2-B5CE-9A539D48961E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6035DD-8BF5-4649-96C4-DF5C557636A8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202A65C5-CF45-44E1-B5A3-49EC200F19FE}"/>
              </a:ext>
            </a:extLst>
          </p:cNvPr>
          <p:cNvSpPr/>
          <p:nvPr/>
        </p:nvSpPr>
        <p:spPr>
          <a:xfrm>
            <a:off x="7086383" y="1865390"/>
            <a:ext cx="2104968" cy="934162"/>
          </a:xfrm>
          <a:prstGeom prst="wedgeRoundRectCallout">
            <a:avLst>
              <a:gd name="adj1" fmla="val -42747"/>
              <a:gd name="adj2" fmla="val 8294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K" dirty="0">
                <a:solidFill>
                  <a:schemeClr val="tx1"/>
                </a:solidFill>
              </a:rPr>
              <a:t>“UUD, turning DW, touch and go.”</a:t>
            </a:r>
            <a:endParaRPr lang="zh-HK" altLang="en-U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1EAB7E-6D96-4C8D-83F7-FD297E505694}"/>
              </a:ext>
            </a:extLst>
          </p:cNvPr>
          <p:cNvGrpSpPr/>
          <p:nvPr/>
        </p:nvGrpSpPr>
        <p:grpSpPr>
          <a:xfrm rot="10800000">
            <a:off x="3384610" y="3110467"/>
            <a:ext cx="528193" cy="552397"/>
            <a:chOff x="2740057" y="4220377"/>
            <a:chExt cx="528193" cy="552397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3A97A5A-778F-4498-947A-DB18CA46B7E6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224F9C-376B-4B35-B3DE-535F89BAEEA9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70DA808-428F-43F1-A6DC-BB8E20F3E479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A1125850-05DA-4F67-993D-5D8D132E9A40}"/>
              </a:ext>
            </a:extLst>
          </p:cNvPr>
          <p:cNvSpPr/>
          <p:nvPr/>
        </p:nvSpPr>
        <p:spPr>
          <a:xfrm>
            <a:off x="2200640" y="4391692"/>
            <a:ext cx="2104968" cy="412909"/>
          </a:xfrm>
          <a:prstGeom prst="wedgeRoundRectCallout">
            <a:avLst>
              <a:gd name="adj1" fmla="val 18954"/>
              <a:gd name="adj2" fmla="val -15090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BOUMFAH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4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9AF327-3CF6-441E-A0B5-E2556E68306D}"/>
              </a:ext>
            </a:extLst>
          </p:cNvPr>
          <p:cNvSpPr txBox="1"/>
          <p:nvPr/>
        </p:nvSpPr>
        <p:spPr>
          <a:xfrm>
            <a:off x="2860819" y="850216"/>
            <a:ext cx="3422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/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80567-28E0-475F-BCBD-5D54A51C5CF1}"/>
              </a:ext>
            </a:extLst>
          </p:cNvPr>
          <p:cNvSpPr txBox="1"/>
          <p:nvPr/>
        </p:nvSpPr>
        <p:spPr>
          <a:xfrm>
            <a:off x="787790" y="2459504"/>
            <a:ext cx="7568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/>
              <a:t>Identify the circuit </a:t>
            </a:r>
            <a:r>
              <a:rPr lang="en-AU" sz="2400" dirty="0">
                <a:solidFill>
                  <a:srgbClr val="FF0000"/>
                </a:solidFill>
              </a:rPr>
              <a:t>legs</a:t>
            </a:r>
            <a:r>
              <a:rPr lang="en-AU" sz="2400" dirty="0"/>
              <a:t>.</a:t>
            </a:r>
          </a:p>
          <a:p>
            <a:pPr marL="342900" indent="-342900">
              <a:buAutoNum type="arabicPeriod"/>
            </a:pPr>
            <a:r>
              <a:rPr lang="en-AU" sz="2400" dirty="0"/>
              <a:t>State the correct </a:t>
            </a:r>
            <a:r>
              <a:rPr lang="en-AU" sz="2400" dirty="0">
                <a:solidFill>
                  <a:srgbClr val="FF0000"/>
                </a:solidFill>
              </a:rPr>
              <a:t>downwind checks</a:t>
            </a:r>
            <a:r>
              <a:rPr lang="en-AU" sz="2400" dirty="0"/>
              <a:t>.</a:t>
            </a:r>
          </a:p>
          <a:p>
            <a:pPr marL="342900" indent="-342900">
              <a:buAutoNum type="arabicPeriod"/>
            </a:pPr>
            <a:r>
              <a:rPr lang="en-AU" sz="2400" dirty="0"/>
              <a:t>State the correct procedure for </a:t>
            </a:r>
            <a:r>
              <a:rPr lang="en-AU" sz="2400" dirty="0">
                <a:solidFill>
                  <a:srgbClr val="FF0000"/>
                </a:solidFill>
              </a:rPr>
              <a:t>take-off</a:t>
            </a:r>
            <a:r>
              <a:rPr lang="en-AU" sz="2400" dirty="0"/>
              <a:t> and for </a:t>
            </a:r>
            <a:r>
              <a:rPr lang="en-AU" sz="2400" dirty="0">
                <a:solidFill>
                  <a:srgbClr val="FF0000"/>
                </a:solidFill>
              </a:rPr>
              <a:t>landing</a:t>
            </a:r>
            <a:r>
              <a:rPr lang="en-AU" sz="24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sz="2400" dirty="0"/>
              <a:t>Describe the actions to take if you conduct a </a:t>
            </a:r>
            <a:r>
              <a:rPr lang="en-US" sz="2400" dirty="0">
                <a:solidFill>
                  <a:srgbClr val="FF0000"/>
                </a:solidFill>
              </a:rPr>
              <a:t>Go-Around</a:t>
            </a:r>
            <a:r>
              <a:rPr lang="en-US" sz="24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sz="2400" dirty="0"/>
              <a:t>State the effect of head</a:t>
            </a:r>
            <a:r>
              <a:rPr lang="en-US" sz="2400" dirty="0">
                <a:solidFill>
                  <a:srgbClr val="FF0000"/>
                </a:solidFill>
              </a:rPr>
              <a:t>wind</a:t>
            </a:r>
            <a:r>
              <a:rPr lang="en-US" sz="2400" dirty="0"/>
              <a:t> on take-off and landing.</a:t>
            </a:r>
          </a:p>
        </p:txBody>
      </p:sp>
    </p:spTree>
    <p:extLst>
      <p:ext uri="{BB962C8B-B14F-4D97-AF65-F5344CB8AC3E}">
        <p14:creationId xmlns:p14="http://schemas.microsoft.com/office/powerpoint/2010/main" val="937420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4316356" y="5833742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2190823" y="6025104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2464378" y="3566851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8004446" y="4745767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5234770" y="3974853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2861734" y="4754762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3353696" y="5538895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7159569" y="3731292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2678562" y="3731292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8752655" y="3613638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8762417" y="5625444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2505118" y="3584107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2544805" y="5618222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 rot="10800000">
            <a:off x="2911272" y="3451584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7808227" y="5490172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1">
                <a:extLst>
                  <a:ext uri="{FF2B5EF4-FFF2-40B4-BE49-F238E27FC236}">
                    <a16:creationId xmlns:a16="http://schemas.microsoft.com/office/drawing/2014/main" id="{6E59802A-2FE4-4C39-9979-B2641E000A52}"/>
                  </a:ext>
                </a:extLst>
              </p:cNvPr>
              <p:cNvSpPr txBox="1"/>
              <p:nvPr/>
            </p:nvSpPr>
            <p:spPr>
              <a:xfrm>
                <a:off x="3086048" y="3933500"/>
                <a:ext cx="47160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 dirty="0"/>
                  <a:t>45</a:t>
                </a:r>
                <a14:m>
                  <m:oMath xmlns:m="http://schemas.openxmlformats.org/officeDocument/2006/math">
                    <m:r>
                      <a:rPr lang="en-US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22" name="TextBox 1">
                <a:extLst>
                  <a:ext uri="{FF2B5EF4-FFF2-40B4-BE49-F238E27FC236}">
                    <a16:creationId xmlns:a16="http://schemas.microsoft.com/office/drawing/2014/main" id="{6E59802A-2FE4-4C39-9979-B2641E000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48" y="3933500"/>
                <a:ext cx="471604" cy="323165"/>
              </a:xfrm>
              <a:prstGeom prst="rect">
                <a:avLst/>
              </a:prstGeom>
              <a:blipFill>
                <a:blip r:embed="rId3"/>
                <a:stretch>
                  <a:fillRect l="-5128" t="-3774" b="-207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2464378" y="811720"/>
            <a:ext cx="423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/>
              <a:t>CIRCUIT – Base Turn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23343B-E704-4F49-9D68-7E523978C8A9}"/>
              </a:ext>
            </a:extLst>
          </p:cNvPr>
          <p:cNvCxnSpPr>
            <a:cxnSpLocks/>
          </p:cNvCxnSpPr>
          <p:nvPr/>
        </p:nvCxnSpPr>
        <p:spPr>
          <a:xfrm flipH="1" flipV="1">
            <a:off x="2806469" y="3915538"/>
            <a:ext cx="1494189" cy="19218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1EA8B6-63D5-4A1B-800F-C914C2EEE1A3}"/>
              </a:ext>
            </a:extLst>
          </p:cNvPr>
          <p:cNvGrpSpPr/>
          <p:nvPr/>
        </p:nvGrpSpPr>
        <p:grpSpPr>
          <a:xfrm rot="5400000">
            <a:off x="2360105" y="3965138"/>
            <a:ext cx="528193" cy="552397"/>
            <a:chOff x="2740057" y="4220377"/>
            <a:chExt cx="528193" cy="552397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4F39B46-70AA-4565-A6CC-41FF0603DC0A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B1F944-A31D-439C-AD77-9B64A0E7F746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747538-97AC-4046-B942-843F5F26F42B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0D6352EF-38D3-4B29-A31F-ACEF80B83D26}"/>
              </a:ext>
            </a:extLst>
          </p:cNvPr>
          <p:cNvSpPr/>
          <p:nvPr/>
        </p:nvSpPr>
        <p:spPr>
          <a:xfrm>
            <a:off x="210117" y="1670176"/>
            <a:ext cx="2478284" cy="1773701"/>
          </a:xfrm>
          <a:prstGeom prst="wedgeRoundRectCallout">
            <a:avLst>
              <a:gd name="adj1" fmla="val 28661"/>
              <a:gd name="adj2" fmla="val 9057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Check speed &lt; 85kts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Flaps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Set ½ Ground, ½ Sky Attitude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Trim the back pressure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E6D57DE3-27D8-4E9B-879F-72B47FCB01CB}"/>
              </a:ext>
            </a:extLst>
          </p:cNvPr>
          <p:cNvSpPr/>
          <p:nvPr/>
        </p:nvSpPr>
        <p:spPr>
          <a:xfrm>
            <a:off x="3654925" y="1532374"/>
            <a:ext cx="3355704" cy="1581678"/>
          </a:xfrm>
          <a:prstGeom prst="wedgeRoundRectCallout">
            <a:avLst>
              <a:gd name="adj1" fmla="val -57934"/>
              <a:gd name="adj2" fmla="val 6489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45 degrees from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Lookout, pick reference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Power 3300, hold 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Medium Level Turn</a:t>
            </a:r>
          </a:p>
        </p:txBody>
      </p:sp>
    </p:spTree>
    <p:extLst>
      <p:ext uri="{BB962C8B-B14F-4D97-AF65-F5344CB8AC3E}">
        <p14:creationId xmlns:p14="http://schemas.microsoft.com/office/powerpoint/2010/main" val="26401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3823407" y="5490890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1697874" y="5682252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1971429" y="3223999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7511497" y="4402915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4741821" y="3632001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2368785" y="4411910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2860747" y="5196043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6666620" y="3388440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2185613" y="3388440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8259706" y="3270786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8269468" y="5282592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2012169" y="3241255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2051856" y="5275370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 rot="5400000">
            <a:off x="1856732" y="4059923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7315278" y="5147320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2894147" y="830164"/>
            <a:ext cx="335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 - Base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0D5308F7-49D9-462F-84CE-3BE6A9245E19}"/>
              </a:ext>
            </a:extLst>
          </p:cNvPr>
          <p:cNvSpPr/>
          <p:nvPr/>
        </p:nvSpPr>
        <p:spPr>
          <a:xfrm>
            <a:off x="230203" y="1524000"/>
            <a:ext cx="3672115" cy="1581678"/>
          </a:xfrm>
          <a:prstGeom prst="wedgeRoundRectCallout">
            <a:avLst>
              <a:gd name="adj1" fmla="val -4722"/>
              <a:gd name="adj2" fmla="val 1051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Mid base, check altitude 700-800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Check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Check Airspeed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Adjust Power + Attitude to get the required Performance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74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2934089" y="4871304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808556" y="5062666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1082111" y="2604413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6622179" y="3783329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3852503" y="3012415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1479467" y="3792324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1971429" y="4576457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5777302" y="2768854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1296295" y="2768854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7370388" y="2651200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7380150" y="4663006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1122851" y="2621669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1162538" y="4655784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 rot="5015872">
            <a:off x="1032197" y="3992744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6425960" y="4527734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2567786" y="843578"/>
            <a:ext cx="400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 – Final Turn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E999C0-9FA5-4717-A633-6D74BE02EE20}"/>
              </a:ext>
            </a:extLst>
          </p:cNvPr>
          <p:cNvGrpSpPr/>
          <p:nvPr/>
        </p:nvGrpSpPr>
        <p:grpSpPr>
          <a:xfrm rot="2758893">
            <a:off x="1107560" y="4373966"/>
            <a:ext cx="528193" cy="552397"/>
            <a:chOff x="2740057" y="4220377"/>
            <a:chExt cx="528193" cy="552397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B6DB9C5-65CE-48CE-839C-BE78D01372DA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C00049-EB5B-4443-9FB1-3CF125130BB7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F5D8E9-643F-4AAB-843F-1835EA7F01F9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286A3B-004C-4C26-8AE8-23EC0814B4B9}"/>
              </a:ext>
            </a:extLst>
          </p:cNvPr>
          <p:cNvGrpSpPr/>
          <p:nvPr/>
        </p:nvGrpSpPr>
        <p:grpSpPr>
          <a:xfrm rot="1694346">
            <a:off x="1373274" y="4636665"/>
            <a:ext cx="528193" cy="552397"/>
            <a:chOff x="2740057" y="4220377"/>
            <a:chExt cx="528193" cy="552397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723470B1-51CA-4075-B995-4C1F4128FE4D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85E752-B398-4487-ACB8-D2889A7DC69E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D67771-954B-44AD-AF57-4C56CA4BE112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8FDE29-CE98-49F7-BF0B-A34A1B778C39}"/>
              </a:ext>
            </a:extLst>
          </p:cNvPr>
          <p:cNvGrpSpPr/>
          <p:nvPr/>
        </p:nvGrpSpPr>
        <p:grpSpPr>
          <a:xfrm rot="197046">
            <a:off x="1568621" y="4754954"/>
            <a:ext cx="528193" cy="552397"/>
            <a:chOff x="2740057" y="4220377"/>
            <a:chExt cx="528193" cy="552397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3DE7B97-1F59-46F6-97C0-0245AE20905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5C3780-B9F0-4605-B5FA-1744E3CA057D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51B099-7C83-46B9-9894-9161340A3FCE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CFE4C9-3318-4C88-9121-9491513A2481}"/>
              </a:ext>
            </a:extLst>
          </p:cNvPr>
          <p:cNvSpPr/>
          <p:nvPr/>
        </p:nvSpPr>
        <p:spPr>
          <a:xfrm>
            <a:off x="2833425" y="3362360"/>
            <a:ext cx="3025610" cy="12639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Not below 500 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Anticipate the final 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Shallower angle of 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No more than 30 AOB</a:t>
            </a:r>
          </a:p>
        </p:txBody>
      </p:sp>
    </p:spTree>
    <p:extLst>
      <p:ext uri="{BB962C8B-B14F-4D97-AF65-F5344CB8AC3E}">
        <p14:creationId xmlns:p14="http://schemas.microsoft.com/office/powerpoint/2010/main" val="16632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3014516" y="4235879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888983" y="4427241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1162538" y="1968988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6702606" y="3147904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3932930" y="2376990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1559894" y="3156899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2051856" y="3941032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5857729" y="2133429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1376722" y="2133429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7450815" y="2015775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7460577" y="4027581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1203278" y="1986244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1242965" y="4020359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>
            <a:off x="1809666" y="4130507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6506387" y="3892309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2027882" y="855513"/>
            <a:ext cx="508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 – Final Approach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165DFD8-5EC3-4BC0-99B9-5359FF227077}"/>
              </a:ext>
            </a:extLst>
          </p:cNvPr>
          <p:cNvSpPr/>
          <p:nvPr/>
        </p:nvSpPr>
        <p:spPr>
          <a:xfrm>
            <a:off x="2337859" y="5060590"/>
            <a:ext cx="3069286" cy="1109805"/>
          </a:xfrm>
          <a:prstGeom prst="wedgeRoundRectCallout">
            <a:avLst>
              <a:gd name="adj1" fmla="val -50623"/>
              <a:gd name="adj2" fmla="val -7862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Aim Point, 4F with piano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Aspect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Airspeed 70kts</a:t>
            </a:r>
          </a:p>
        </p:txBody>
      </p:sp>
    </p:spTree>
    <p:extLst>
      <p:ext uri="{BB962C8B-B14F-4D97-AF65-F5344CB8AC3E}">
        <p14:creationId xmlns:p14="http://schemas.microsoft.com/office/powerpoint/2010/main" val="3145062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F1DBD-73D2-41A2-974B-E7237C559997}"/>
              </a:ext>
            </a:extLst>
          </p:cNvPr>
          <p:cNvSpPr txBox="1"/>
          <p:nvPr/>
        </p:nvSpPr>
        <p:spPr>
          <a:xfrm>
            <a:off x="2269434" y="775159"/>
            <a:ext cx="4605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/>
              <a:t>FINAL TO LANDING</a:t>
            </a:r>
          </a:p>
        </p:txBody>
      </p:sp>
      <p:sp>
        <p:nvSpPr>
          <p:cNvPr id="5" name="Flowchart: Card 4">
            <a:extLst>
              <a:ext uri="{FF2B5EF4-FFF2-40B4-BE49-F238E27FC236}">
                <a16:creationId xmlns:a16="http://schemas.microsoft.com/office/drawing/2014/main" id="{1E7DCEA9-EC73-463F-967D-354CC6AB3933}"/>
              </a:ext>
            </a:extLst>
          </p:cNvPr>
          <p:cNvSpPr/>
          <p:nvPr/>
        </p:nvSpPr>
        <p:spPr>
          <a:xfrm>
            <a:off x="503260" y="1760995"/>
            <a:ext cx="4325069" cy="4288222"/>
          </a:xfrm>
          <a:prstGeom prst="flowChartPunchedCard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 descr="Image result for approach to runway landing">
            <a:extLst>
              <a:ext uri="{FF2B5EF4-FFF2-40B4-BE49-F238E27FC236}">
                <a16:creationId xmlns:a16="http://schemas.microsoft.com/office/drawing/2014/main" id="{0FC66B2E-85B9-4855-9017-3276368E6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t="-5921" r="2416" b="15765"/>
          <a:stretch/>
        </p:blipFill>
        <p:spPr bwMode="auto">
          <a:xfrm>
            <a:off x="636319" y="1264499"/>
            <a:ext cx="7948968" cy="458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pproach to runway landing">
            <a:extLst>
              <a:ext uri="{FF2B5EF4-FFF2-40B4-BE49-F238E27FC236}">
                <a16:creationId xmlns:a16="http://schemas.microsoft.com/office/drawing/2014/main" id="{24514E1D-BE86-4F0B-8EB9-1AEBFAB31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t="-5921" r="2416" b="15765"/>
          <a:stretch/>
        </p:blipFill>
        <p:spPr bwMode="auto">
          <a:xfrm>
            <a:off x="625249" y="1529389"/>
            <a:ext cx="7948968" cy="458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Or 7">
            <a:extLst>
              <a:ext uri="{FF2B5EF4-FFF2-40B4-BE49-F238E27FC236}">
                <a16:creationId xmlns:a16="http://schemas.microsoft.com/office/drawing/2014/main" id="{D97905DD-777A-458D-BB68-084EF904D099}"/>
              </a:ext>
            </a:extLst>
          </p:cNvPr>
          <p:cNvSpPr/>
          <p:nvPr/>
        </p:nvSpPr>
        <p:spPr>
          <a:xfrm>
            <a:off x="4199344" y="4327455"/>
            <a:ext cx="394138" cy="520262"/>
          </a:xfrm>
          <a:prstGeom prst="flowChartOr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Flowchart: Card 8">
            <a:extLst>
              <a:ext uri="{FF2B5EF4-FFF2-40B4-BE49-F238E27FC236}">
                <a16:creationId xmlns:a16="http://schemas.microsoft.com/office/drawing/2014/main" id="{FD9539D8-AD2C-4B9F-8A41-1121E1E02A37}"/>
              </a:ext>
            </a:extLst>
          </p:cNvPr>
          <p:cNvSpPr/>
          <p:nvPr/>
        </p:nvSpPr>
        <p:spPr>
          <a:xfrm>
            <a:off x="625251" y="1773441"/>
            <a:ext cx="4325069" cy="4288222"/>
          </a:xfrm>
          <a:prstGeom prst="flowChartPunchedCard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D7BF909C-3EB4-4553-8E50-24BBDF3B88AE}"/>
              </a:ext>
            </a:extLst>
          </p:cNvPr>
          <p:cNvSpPr/>
          <p:nvPr/>
        </p:nvSpPr>
        <p:spPr>
          <a:xfrm flipH="1">
            <a:off x="4911466" y="1760995"/>
            <a:ext cx="3648063" cy="4288222"/>
          </a:xfrm>
          <a:prstGeom prst="flowChartPunchedCard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6C37039-23D1-4AD0-A3B6-5C4D96BA0419}"/>
              </a:ext>
            </a:extLst>
          </p:cNvPr>
          <p:cNvSpPr/>
          <p:nvPr/>
        </p:nvSpPr>
        <p:spPr>
          <a:xfrm rot="5400000">
            <a:off x="650899" y="1731936"/>
            <a:ext cx="772735" cy="824034"/>
          </a:xfrm>
          <a:prstGeom prst="rtTriangle">
            <a:avLst/>
          </a:prstGeom>
          <a:solidFill>
            <a:srgbClr val="314249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646251B-A80B-46FC-BE0E-46343BDA3E65}"/>
              </a:ext>
            </a:extLst>
          </p:cNvPr>
          <p:cNvSpPr/>
          <p:nvPr/>
        </p:nvSpPr>
        <p:spPr>
          <a:xfrm rot="10800000">
            <a:off x="7976184" y="1773441"/>
            <a:ext cx="609104" cy="756878"/>
          </a:xfrm>
          <a:prstGeom prst="rtTriangle">
            <a:avLst/>
          </a:prstGeom>
          <a:solidFill>
            <a:srgbClr val="3A4F58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556B651-FEB9-4E0B-98F8-34968E7AC56B}"/>
              </a:ext>
            </a:extLst>
          </p:cNvPr>
          <p:cNvSpPr/>
          <p:nvPr/>
        </p:nvSpPr>
        <p:spPr>
          <a:xfrm>
            <a:off x="400535" y="1773441"/>
            <a:ext cx="53009" cy="4174357"/>
          </a:xfrm>
          <a:prstGeom prst="flowChartProces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7627F7-94E9-413C-80D5-01B6C9681AE9}"/>
              </a:ext>
            </a:extLst>
          </p:cNvPr>
          <p:cNvSpPr/>
          <p:nvPr/>
        </p:nvSpPr>
        <p:spPr>
          <a:xfrm>
            <a:off x="307654" y="4541867"/>
            <a:ext cx="131891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5419C9-C936-483D-82CD-44E933C1DEC2}"/>
              </a:ext>
            </a:extLst>
          </p:cNvPr>
          <p:cNvCxnSpPr>
            <a:stCxn id="14" idx="3"/>
          </p:cNvCxnSpPr>
          <p:nvPr/>
        </p:nvCxnSpPr>
        <p:spPr>
          <a:xfrm>
            <a:off x="439545" y="4564727"/>
            <a:ext cx="3929933" cy="22859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FDE8CF-D5DA-46C1-BF1B-5F000391F105}"/>
              </a:ext>
            </a:extLst>
          </p:cNvPr>
          <p:cNvSpPr txBox="1"/>
          <p:nvPr/>
        </p:nvSpPr>
        <p:spPr>
          <a:xfrm>
            <a:off x="546425" y="4028240"/>
            <a:ext cx="1274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4 fingers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123D1E-A32D-457E-9C79-70E55AACB282}"/>
              </a:ext>
            </a:extLst>
          </p:cNvPr>
          <p:cNvSpPr txBox="1"/>
          <p:nvPr/>
        </p:nvSpPr>
        <p:spPr>
          <a:xfrm>
            <a:off x="7065807" y="351280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381800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D5850-AB1B-4071-B638-3C0C94EACC76}"/>
              </a:ext>
            </a:extLst>
          </p:cNvPr>
          <p:cNvSpPr txBox="1"/>
          <p:nvPr/>
        </p:nvSpPr>
        <p:spPr>
          <a:xfrm>
            <a:off x="2269434" y="792311"/>
            <a:ext cx="460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FLARE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DC494-15EB-45D3-AD77-5015805EE1AF}"/>
              </a:ext>
            </a:extLst>
          </p:cNvPr>
          <p:cNvSpPr txBox="1"/>
          <p:nvPr/>
        </p:nvSpPr>
        <p:spPr>
          <a:xfrm>
            <a:off x="1457194" y="1797784"/>
            <a:ext cx="6229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Approaching the threshold, slow down to </a:t>
            </a:r>
            <a:r>
              <a:rPr lang="en-AU" sz="2000" b="1" dirty="0">
                <a:solidFill>
                  <a:srgbClr val="FF0000"/>
                </a:solidFill>
              </a:rPr>
              <a:t>60 knots</a:t>
            </a:r>
            <a:r>
              <a:rPr lang="en-AU" sz="2000" b="1" dirty="0"/>
              <a:t>.</a:t>
            </a:r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Once over the Threshold, </a:t>
            </a:r>
            <a:r>
              <a:rPr lang="en-AU" sz="2000" dirty="0">
                <a:solidFill>
                  <a:srgbClr val="FF0000"/>
                </a:solidFill>
              </a:rPr>
              <a:t>IDLE</a:t>
            </a:r>
            <a:r>
              <a:rPr lang="en-AU" sz="2000" dirty="0"/>
              <a:t> the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Eyes to the </a:t>
            </a:r>
            <a:r>
              <a:rPr lang="en-AU" sz="2000" dirty="0">
                <a:solidFill>
                  <a:srgbClr val="FF0000"/>
                </a:solidFill>
              </a:rPr>
              <a:t>end</a:t>
            </a:r>
            <a:r>
              <a:rPr lang="en-AU" sz="2000" dirty="0"/>
              <a:t> of the runway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Slowly raise the nose as the aircraft </a:t>
            </a:r>
            <a:r>
              <a:rPr lang="en-AU" sz="2000" dirty="0">
                <a:solidFill>
                  <a:srgbClr val="FF0000"/>
                </a:solidFill>
              </a:rPr>
              <a:t>sinks</a:t>
            </a:r>
            <a:r>
              <a:rPr lang="en-AU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End result should be </a:t>
            </a:r>
            <a:r>
              <a:rPr lang="en-AU" sz="2000" dirty="0">
                <a:solidFill>
                  <a:srgbClr val="FF0000"/>
                </a:solidFill>
              </a:rPr>
              <a:t>nose to the horizon</a:t>
            </a:r>
            <a:r>
              <a:rPr lang="en-AU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Stay strong on the controls after touch down.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06381A-2F87-462D-85BB-479ED6E2A22A}"/>
              </a:ext>
            </a:extLst>
          </p:cNvPr>
          <p:cNvSpPr/>
          <p:nvPr/>
        </p:nvSpPr>
        <p:spPr>
          <a:xfrm>
            <a:off x="568551" y="4162161"/>
            <a:ext cx="80068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/>
              <a:t>BRAKE</a:t>
            </a:r>
            <a:r>
              <a:rPr lang="en-AU" sz="2400" dirty="0"/>
              <a:t> OR </a:t>
            </a:r>
            <a:r>
              <a:rPr lang="en-AU" sz="2400" b="1" dirty="0"/>
              <a:t>TOUCH AND GO </a:t>
            </a:r>
            <a:r>
              <a:rPr lang="en-AU" sz="2400" dirty="0"/>
              <a:t>AS REQUIRED</a:t>
            </a:r>
          </a:p>
          <a:p>
            <a:pPr algn="ctr"/>
            <a:endParaRPr lang="en-AU" sz="2400" dirty="0"/>
          </a:p>
          <a:p>
            <a:pPr algn="ctr"/>
            <a:r>
              <a:rPr lang="en-AU" sz="2400" dirty="0"/>
              <a:t>For </a:t>
            </a:r>
            <a:r>
              <a:rPr lang="en-AU" sz="2400" b="1" dirty="0"/>
              <a:t>TOUCH AND GO, </a:t>
            </a:r>
            <a:r>
              <a:rPr lang="en-AU" sz="2400" dirty="0"/>
              <a:t>retract flap to </a:t>
            </a:r>
            <a:r>
              <a:rPr lang="en-AU" sz="2400" dirty="0">
                <a:solidFill>
                  <a:srgbClr val="FF0000"/>
                </a:solidFill>
              </a:rPr>
              <a:t>1 stage </a:t>
            </a:r>
            <a:r>
              <a:rPr lang="en-AU" sz="2400" dirty="0"/>
              <a:t>and apply full power for take-off again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BAF80-1B83-41B7-B98A-FB232DAB9622}"/>
              </a:ext>
            </a:extLst>
          </p:cNvPr>
          <p:cNvSpPr txBox="1"/>
          <p:nvPr/>
        </p:nvSpPr>
        <p:spPr>
          <a:xfrm>
            <a:off x="7472238" y="702873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22605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F38114-438A-4261-8FF8-2CCAE1DCB70F}"/>
              </a:ext>
            </a:extLst>
          </p:cNvPr>
          <p:cNvSpPr txBox="1"/>
          <p:nvPr/>
        </p:nvSpPr>
        <p:spPr>
          <a:xfrm>
            <a:off x="2269434" y="806560"/>
            <a:ext cx="460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GO AROUND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B6585-0F22-4490-9B1A-4B54A0A7DBFD}"/>
              </a:ext>
            </a:extLst>
          </p:cNvPr>
          <p:cNvSpPr txBox="1"/>
          <p:nvPr/>
        </p:nvSpPr>
        <p:spPr>
          <a:xfrm>
            <a:off x="991199" y="1729499"/>
            <a:ext cx="71616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WE DO A </a:t>
            </a:r>
            <a:r>
              <a:rPr lang="en-AU" sz="2000" u="sng" dirty="0">
                <a:solidFill>
                  <a:srgbClr val="FF0000"/>
                </a:solidFill>
              </a:rPr>
              <a:t>GO-AROUND</a:t>
            </a:r>
            <a:r>
              <a:rPr lang="en-AU" sz="2000" dirty="0"/>
              <a:t> UNDER THE FOLLOWING CIRCUMSTANCES</a:t>
            </a:r>
          </a:p>
          <a:p>
            <a:endParaRPr lang="en-A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ATC tells us to or doesn’t give us </a:t>
            </a:r>
            <a:r>
              <a:rPr lang="en-AU" sz="2000" dirty="0">
                <a:solidFill>
                  <a:srgbClr val="FF0000"/>
                </a:solidFill>
              </a:rPr>
              <a:t>clearance</a:t>
            </a:r>
            <a:r>
              <a:rPr lang="en-AU" sz="2000" dirty="0"/>
              <a:t> to land,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Runway is not </a:t>
            </a:r>
            <a:r>
              <a:rPr lang="en-AU" sz="2000" dirty="0">
                <a:solidFill>
                  <a:srgbClr val="FF0000"/>
                </a:solidFill>
              </a:rPr>
              <a:t>clear</a:t>
            </a:r>
            <a:r>
              <a:rPr lang="en-AU" sz="2000" dirty="0"/>
              <a:t>, </a:t>
            </a:r>
            <a:r>
              <a:rPr lang="en-AU" sz="2000" dirty="0" err="1"/>
              <a:t>eg.</a:t>
            </a:r>
            <a:r>
              <a:rPr lang="en-AU" sz="2000" dirty="0"/>
              <a:t> another aircraft, cow, kangaroo,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The approach to land is </a:t>
            </a:r>
            <a:r>
              <a:rPr lang="en-AU" sz="2000" dirty="0">
                <a:solidFill>
                  <a:srgbClr val="FF0000"/>
                </a:solidFill>
              </a:rPr>
              <a:t>unstable</a:t>
            </a:r>
            <a:r>
              <a:rPr lang="en-AU" sz="20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FF0000"/>
                </a:solidFill>
              </a:rPr>
              <a:t>BOUNCE</a:t>
            </a:r>
            <a:r>
              <a:rPr lang="en-AU" sz="2000" b="1" dirty="0"/>
              <a:t> ON THE RUNWAY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BDFD8-BD00-43D0-8EAE-046992A97A20}"/>
              </a:ext>
            </a:extLst>
          </p:cNvPr>
          <p:cNvSpPr txBox="1"/>
          <p:nvPr/>
        </p:nvSpPr>
        <p:spPr>
          <a:xfrm>
            <a:off x="991199" y="3947317"/>
            <a:ext cx="6400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/>
                </a:solidFill>
              </a:rPr>
              <a:t>APPLICATION:</a:t>
            </a:r>
            <a:r>
              <a:rPr lang="en-AU" sz="2000" dirty="0">
                <a:solidFill>
                  <a:schemeClr val="accent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Apply full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Set climb attitude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Check positive rate of climb, retract flaps in stages </a:t>
            </a:r>
            <a:br>
              <a:rPr lang="en-AU" sz="2000" dirty="0"/>
            </a:br>
            <a:r>
              <a:rPr lang="en-AU" sz="2000" dirty="0"/>
              <a:t>(above 300ft before flaps 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Contact ATC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Climb to circuit altitude and turn crosswind</a:t>
            </a:r>
            <a:r>
              <a:rPr lang="en-AU" sz="2000" b="1" dirty="0"/>
              <a:t> at least </a:t>
            </a:r>
            <a:r>
              <a:rPr lang="en-AU" sz="2000" b="1" dirty="0">
                <a:solidFill>
                  <a:srgbClr val="FF0000"/>
                </a:solidFill>
              </a:rPr>
              <a:t>after runway threshold</a:t>
            </a:r>
            <a:r>
              <a:rPr lang="en-AU" sz="2000" b="1" dirty="0"/>
              <a:t> and clear of traffic.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6DB49-8F19-4A2F-B049-3B8B49771BD2}"/>
              </a:ext>
            </a:extLst>
          </p:cNvPr>
          <p:cNvSpPr txBox="1"/>
          <p:nvPr/>
        </p:nvSpPr>
        <p:spPr>
          <a:xfrm>
            <a:off x="7458170" y="633888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9074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2934089" y="4363167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808556" y="4554529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1082111" y="2096276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>
            <a:off x="6622179" y="3275192"/>
            <a:ext cx="10294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3852503" y="2504278"/>
            <a:ext cx="10807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>
            <a:off x="1479467" y="3284187"/>
            <a:ext cx="5822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1971429" y="4068320"/>
            <a:ext cx="5629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5777302" y="2260717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1296295" y="2260717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7370388" y="2143063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7380150" y="4154869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1122851" y="2113532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1162538" y="4147647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>
            <a:off x="6971157" y="4254934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6425960" y="4019597"/>
            <a:ext cx="8691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1739612" y="893396"/>
            <a:ext cx="566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Local Procedures – Crosswind Turn for </a:t>
            </a:r>
          </a:p>
          <a:p>
            <a:pPr algn="ctr"/>
            <a:r>
              <a:rPr lang="en-AU" sz="2400" b="1" dirty="0">
                <a:solidFill>
                  <a:schemeClr val="accent1"/>
                </a:solidFill>
              </a:rPr>
              <a:t>RWY 17L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9E2619-3A47-4C18-9003-7C500C455AE7}"/>
              </a:ext>
            </a:extLst>
          </p:cNvPr>
          <p:cNvGrpSpPr/>
          <p:nvPr/>
        </p:nvGrpSpPr>
        <p:grpSpPr>
          <a:xfrm rot="16200000">
            <a:off x="7458459" y="3646011"/>
            <a:ext cx="528193" cy="552397"/>
            <a:chOff x="2740057" y="4220377"/>
            <a:chExt cx="528193" cy="552397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421571C-4E30-4251-B1E5-F8088936DCCC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140259B-7D70-4758-9796-EA5E1CA985CA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F28883D-1145-498D-B622-40F6E6AEC1F0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9CB42350-80B0-44FE-8DAA-0AA1DC38755F}"/>
              </a:ext>
            </a:extLst>
          </p:cNvPr>
          <p:cNvSpPr/>
          <p:nvPr/>
        </p:nvSpPr>
        <p:spPr>
          <a:xfrm>
            <a:off x="7040250" y="5425843"/>
            <a:ext cx="2103750" cy="1077521"/>
          </a:xfrm>
          <a:prstGeom prst="wedgeRoundRectCallout">
            <a:avLst>
              <a:gd name="adj1" fmla="val -20833"/>
              <a:gd name="adj2" fmla="val -10910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500ft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Lookout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Reference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600" dirty="0">
                <a:solidFill>
                  <a:schemeClr val="tx1"/>
                </a:solidFill>
              </a:rPr>
              <a:t>Climbing turn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01674-8D25-45CF-96F6-3E760353B997}"/>
              </a:ext>
            </a:extLst>
          </p:cNvPr>
          <p:cNvSpPr/>
          <p:nvPr/>
        </p:nvSpPr>
        <p:spPr>
          <a:xfrm>
            <a:off x="7395742" y="5453208"/>
            <a:ext cx="648089" cy="294936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tx1"/>
                </a:solidFill>
              </a:rPr>
              <a:t>700ft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5DE629-3027-4DA5-A771-9507874E6DE2}"/>
              </a:ext>
            </a:extLst>
          </p:cNvPr>
          <p:cNvSpPr txBox="1"/>
          <p:nvPr/>
        </p:nvSpPr>
        <p:spPr>
          <a:xfrm>
            <a:off x="5940081" y="5334154"/>
            <a:ext cx="101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Why?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B55286-D7A3-4DA4-8D89-383E5368C6FA}"/>
              </a:ext>
            </a:extLst>
          </p:cNvPr>
          <p:cNvGrpSpPr/>
          <p:nvPr/>
        </p:nvGrpSpPr>
        <p:grpSpPr>
          <a:xfrm>
            <a:off x="2175072" y="2441167"/>
            <a:ext cx="5375649" cy="1918751"/>
            <a:chOff x="1424468" y="2441167"/>
            <a:chExt cx="6126254" cy="191875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EF1DC01-E6D8-492F-8605-74D81F8E0253}"/>
                </a:ext>
              </a:extLst>
            </p:cNvPr>
            <p:cNvSpPr/>
            <p:nvPr/>
          </p:nvSpPr>
          <p:spPr>
            <a:xfrm>
              <a:off x="1424468" y="2441167"/>
              <a:ext cx="6126254" cy="1918751"/>
            </a:xfrm>
            <a:prstGeom prst="roundRect">
              <a:avLst/>
            </a:prstGeom>
            <a:solidFill>
              <a:srgbClr val="FF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51C5F0-941C-499E-93C7-DD60EA210788}"/>
                </a:ext>
              </a:extLst>
            </p:cNvPr>
            <p:cNvSpPr/>
            <p:nvPr/>
          </p:nvSpPr>
          <p:spPr>
            <a:xfrm>
              <a:off x="3077449" y="3101635"/>
              <a:ext cx="2556492" cy="584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tx1"/>
                  </a:solidFill>
                </a:rPr>
                <a:t>Helicopters CCTs at 700ft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21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 animBg="1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7402F2-3E43-413D-93DE-2222C08FE85D}"/>
              </a:ext>
            </a:extLst>
          </p:cNvPr>
          <p:cNvSpPr txBox="1"/>
          <p:nvPr/>
        </p:nvSpPr>
        <p:spPr>
          <a:xfrm>
            <a:off x="1322363" y="850050"/>
            <a:ext cx="6499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AIRMANSHIP/TEM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93ADAF-8111-4886-BB87-6115BEA2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541741"/>
              </p:ext>
            </p:extLst>
          </p:nvPr>
        </p:nvGraphicFramePr>
        <p:xfrm>
          <a:off x="1310639" y="2496719"/>
          <a:ext cx="638204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348">
                  <a:extLst>
                    <a:ext uri="{9D8B030D-6E8A-4147-A177-3AD203B41FA5}">
                      <a16:colId xmlns:a16="http://schemas.microsoft.com/office/drawing/2014/main" val="483482085"/>
                    </a:ext>
                  </a:extLst>
                </a:gridCol>
                <a:gridCol w="2127348">
                  <a:extLst>
                    <a:ext uri="{9D8B030D-6E8A-4147-A177-3AD203B41FA5}">
                      <a16:colId xmlns:a16="http://schemas.microsoft.com/office/drawing/2014/main" val="3744426439"/>
                    </a:ext>
                  </a:extLst>
                </a:gridCol>
                <a:gridCol w="2127348">
                  <a:extLst>
                    <a:ext uri="{9D8B030D-6E8A-4147-A177-3AD203B41FA5}">
                      <a16:colId xmlns:a16="http://schemas.microsoft.com/office/drawing/2014/main" val="2143274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000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96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000" dirty="0"/>
                    </a:p>
                    <a:p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4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000" dirty="0"/>
                    </a:p>
                    <a:p>
                      <a:endParaRPr lang="en-AU" sz="2000" dirty="0"/>
                    </a:p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88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2000" dirty="0"/>
                    </a:p>
                    <a:p>
                      <a:endParaRPr lang="en-AU" sz="2000" dirty="0"/>
                    </a:p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000" dirty="0"/>
                    </a:p>
                    <a:p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7800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7BE36C-F935-4921-9CC9-F0703833BF72}"/>
              </a:ext>
            </a:extLst>
          </p:cNvPr>
          <p:cNvSpPr txBox="1"/>
          <p:nvPr/>
        </p:nvSpPr>
        <p:spPr>
          <a:xfrm>
            <a:off x="1577926" y="3013616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Near Miss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01B29-E165-463E-B988-BFC9C38BE315}"/>
              </a:ext>
            </a:extLst>
          </p:cNvPr>
          <p:cNvSpPr txBox="1"/>
          <p:nvPr/>
        </p:nvSpPr>
        <p:spPr>
          <a:xfrm>
            <a:off x="3459479" y="3013616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 Lookout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7A8A9-AE8B-496F-A8E1-899685CFA8E7}"/>
              </a:ext>
            </a:extLst>
          </p:cNvPr>
          <p:cNvSpPr txBox="1"/>
          <p:nvPr/>
        </p:nvSpPr>
        <p:spPr>
          <a:xfrm>
            <a:off x="5608319" y="2989105"/>
            <a:ext cx="2194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Always do a lookout before turns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5C5AD-95E4-404D-8CFC-BF646591E36E}"/>
              </a:ext>
            </a:extLst>
          </p:cNvPr>
          <p:cNvSpPr txBox="1"/>
          <p:nvPr/>
        </p:nvSpPr>
        <p:spPr>
          <a:xfrm>
            <a:off x="1372775" y="4760510"/>
            <a:ext cx="178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Rough Landing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9481E-3D9E-43E2-9E15-3E53CE43621A}"/>
              </a:ext>
            </a:extLst>
          </p:cNvPr>
          <p:cNvSpPr txBox="1"/>
          <p:nvPr/>
        </p:nvSpPr>
        <p:spPr>
          <a:xfrm>
            <a:off x="5784166" y="4746050"/>
            <a:ext cx="178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Go Around if Unsafe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27EC9-B902-4394-B3BD-48663412F6CA}"/>
              </a:ext>
            </a:extLst>
          </p:cNvPr>
          <p:cNvSpPr txBox="1"/>
          <p:nvPr/>
        </p:nvSpPr>
        <p:spPr>
          <a:xfrm>
            <a:off x="3402039" y="4607551"/>
            <a:ext cx="2171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Letting the aircraft get past the stage of a safe go around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A6C23-B6CC-408B-B92D-9A588848D401}"/>
              </a:ext>
            </a:extLst>
          </p:cNvPr>
          <p:cNvSpPr txBox="1"/>
          <p:nvPr/>
        </p:nvSpPr>
        <p:spPr>
          <a:xfrm>
            <a:off x="1311808" y="3824126"/>
            <a:ext cx="214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Exceed flap 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03B96-435B-4220-8635-B22961CCCB32}"/>
              </a:ext>
            </a:extLst>
          </p:cNvPr>
          <p:cNvSpPr txBox="1"/>
          <p:nvPr/>
        </p:nvSpPr>
        <p:spPr>
          <a:xfrm>
            <a:off x="3402039" y="3587864"/>
            <a:ext cx="2324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Descending before properly configuring the aircraft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AB8DD-E5B4-4B32-B165-5E8167B709F0}"/>
              </a:ext>
            </a:extLst>
          </p:cNvPr>
          <p:cNvSpPr txBox="1"/>
          <p:nvPr/>
        </p:nvSpPr>
        <p:spPr>
          <a:xfrm>
            <a:off x="5543255" y="3603782"/>
            <a:ext cx="2259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Configure the aircraft before attempting a manoeuvre</a:t>
            </a:r>
          </a:p>
        </p:txBody>
      </p:sp>
    </p:spTree>
    <p:extLst>
      <p:ext uri="{BB962C8B-B14F-4D97-AF65-F5344CB8AC3E}">
        <p14:creationId xmlns:p14="http://schemas.microsoft.com/office/powerpoint/2010/main" val="1482978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2744CB-BC32-4624-9826-5D0FA6C28D5A}"/>
              </a:ext>
            </a:extLst>
          </p:cNvPr>
          <p:cNvSpPr txBox="1"/>
          <p:nvPr/>
        </p:nvSpPr>
        <p:spPr>
          <a:xfrm>
            <a:off x="1835407" y="863305"/>
            <a:ext cx="5473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/>
              <a:t>REVISION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DF12FA-21AB-43EF-A072-62BE327311F2}"/>
              </a:ext>
            </a:extLst>
          </p:cNvPr>
          <p:cNvSpPr txBox="1"/>
          <p:nvPr/>
        </p:nvSpPr>
        <p:spPr>
          <a:xfrm>
            <a:off x="787789" y="2459504"/>
            <a:ext cx="7568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/>
              <a:t>Identify the circuit </a:t>
            </a:r>
            <a:r>
              <a:rPr lang="en-AU" sz="2400" dirty="0">
                <a:solidFill>
                  <a:srgbClr val="FF0000"/>
                </a:solidFill>
              </a:rPr>
              <a:t>legs</a:t>
            </a:r>
            <a:r>
              <a:rPr lang="en-AU" sz="2400" dirty="0"/>
              <a:t>.</a:t>
            </a:r>
          </a:p>
          <a:p>
            <a:pPr marL="342900" indent="-342900">
              <a:buAutoNum type="arabicPeriod"/>
            </a:pPr>
            <a:r>
              <a:rPr lang="en-AU" sz="2400" dirty="0"/>
              <a:t>State the correct </a:t>
            </a:r>
            <a:r>
              <a:rPr lang="en-AU" sz="2400" dirty="0">
                <a:solidFill>
                  <a:srgbClr val="FF0000"/>
                </a:solidFill>
              </a:rPr>
              <a:t>downwind checks</a:t>
            </a:r>
            <a:r>
              <a:rPr lang="en-AU" sz="2400" dirty="0"/>
              <a:t>.</a:t>
            </a:r>
          </a:p>
          <a:p>
            <a:pPr marL="342900" indent="-342900">
              <a:buAutoNum type="arabicPeriod"/>
            </a:pPr>
            <a:r>
              <a:rPr lang="en-AU" sz="2400" dirty="0"/>
              <a:t>State the correct procedure for </a:t>
            </a:r>
            <a:r>
              <a:rPr lang="en-AU" sz="2400" dirty="0">
                <a:solidFill>
                  <a:srgbClr val="FF0000"/>
                </a:solidFill>
              </a:rPr>
              <a:t>take-off</a:t>
            </a:r>
            <a:r>
              <a:rPr lang="en-AU" sz="2400" dirty="0"/>
              <a:t> and for </a:t>
            </a:r>
            <a:r>
              <a:rPr lang="en-AU" sz="2400" dirty="0">
                <a:solidFill>
                  <a:srgbClr val="FF0000"/>
                </a:solidFill>
              </a:rPr>
              <a:t>landing</a:t>
            </a:r>
            <a:r>
              <a:rPr lang="en-AU" sz="24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sz="2400" dirty="0"/>
              <a:t>Describe the actions to take if you conduct a </a:t>
            </a:r>
            <a:r>
              <a:rPr lang="en-US" sz="2400" dirty="0">
                <a:solidFill>
                  <a:srgbClr val="FF0000"/>
                </a:solidFill>
              </a:rPr>
              <a:t>Go-Around</a:t>
            </a:r>
            <a:r>
              <a:rPr lang="en-US" sz="2400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sz="2400" dirty="0"/>
              <a:t>State the effect of head</a:t>
            </a:r>
            <a:r>
              <a:rPr lang="en-US" sz="2400" dirty="0">
                <a:solidFill>
                  <a:srgbClr val="FF0000"/>
                </a:solidFill>
              </a:rPr>
              <a:t>wind</a:t>
            </a:r>
            <a:r>
              <a:rPr lang="en-US" sz="2400" dirty="0"/>
              <a:t> on take-off and landing.</a:t>
            </a:r>
          </a:p>
        </p:txBody>
      </p:sp>
    </p:spTree>
    <p:extLst>
      <p:ext uri="{BB962C8B-B14F-4D97-AF65-F5344CB8AC3E}">
        <p14:creationId xmlns:p14="http://schemas.microsoft.com/office/powerpoint/2010/main" val="388769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A07EA-0082-42B7-ABC2-CE0D651A7C89}"/>
              </a:ext>
            </a:extLst>
          </p:cNvPr>
          <p:cNvSpPr/>
          <p:nvPr/>
        </p:nvSpPr>
        <p:spPr>
          <a:xfrm>
            <a:off x="3448936" y="845951"/>
            <a:ext cx="2246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b="1" dirty="0"/>
              <a:t>REVISION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81B73-6CF1-4C1D-BF63-298D4D354413}"/>
              </a:ext>
            </a:extLst>
          </p:cNvPr>
          <p:cNvSpPr txBox="1"/>
          <p:nvPr/>
        </p:nvSpPr>
        <p:spPr>
          <a:xfrm>
            <a:off x="226376" y="3013501"/>
            <a:ext cx="8691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ctr">
              <a:buAutoNum type="arabicPeriod"/>
            </a:pPr>
            <a:r>
              <a:rPr lang="en-AU" sz="2400" dirty="0"/>
              <a:t>State the work cycles for different manoeuvres we carried out in the training area (instructor discretion)</a:t>
            </a:r>
          </a:p>
        </p:txBody>
      </p:sp>
    </p:spTree>
    <p:extLst>
      <p:ext uri="{BB962C8B-B14F-4D97-AF65-F5344CB8AC3E}">
        <p14:creationId xmlns:p14="http://schemas.microsoft.com/office/powerpoint/2010/main" val="109925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E716AD-3EFD-4C2E-9D82-3AD59032C0AE}"/>
              </a:ext>
            </a:extLst>
          </p:cNvPr>
          <p:cNvSpPr/>
          <p:nvPr/>
        </p:nvSpPr>
        <p:spPr>
          <a:xfrm>
            <a:off x="2983261" y="417679"/>
            <a:ext cx="3177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800" b="1" dirty="0"/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6471C-E70F-4DA8-A666-547E812FA6D4}"/>
              </a:ext>
            </a:extLst>
          </p:cNvPr>
          <p:cNvSpPr txBox="1"/>
          <p:nvPr/>
        </p:nvSpPr>
        <p:spPr>
          <a:xfrm>
            <a:off x="889549" y="1590035"/>
            <a:ext cx="73648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/>
                </a:solidFill>
              </a:rPr>
              <a:t>Maximum Take-off Weight: </a:t>
            </a:r>
            <a:br>
              <a:rPr lang="en-AU" sz="2000" b="1" dirty="0">
                <a:solidFill>
                  <a:schemeClr val="accent1"/>
                </a:solidFill>
              </a:rPr>
            </a:br>
            <a:r>
              <a:rPr lang="en-AU" sz="2000" dirty="0"/>
              <a:t>The maximum weight that an aircraft is certified to take-off with </a:t>
            </a:r>
            <a:r>
              <a:rPr lang="en-AU" sz="2000" b="1" dirty="0"/>
              <a:t>(SLG2 600KG)</a:t>
            </a:r>
            <a:r>
              <a:rPr lang="en-AU" sz="2000" dirty="0"/>
              <a:t>.</a:t>
            </a:r>
          </a:p>
          <a:p>
            <a:endParaRPr lang="en-AU" sz="2000" dirty="0"/>
          </a:p>
          <a:p>
            <a:r>
              <a:rPr lang="en-AU" sz="2000" b="1" dirty="0">
                <a:solidFill>
                  <a:schemeClr val="accent1"/>
                </a:solidFill>
              </a:rPr>
              <a:t>Take-off Distance Available (TODA): </a:t>
            </a:r>
            <a:br>
              <a:rPr lang="en-AU" sz="2000" b="1" dirty="0">
                <a:solidFill>
                  <a:schemeClr val="accent1"/>
                </a:solidFill>
              </a:rPr>
            </a:br>
            <a:r>
              <a:rPr lang="en-AU" sz="2000" dirty="0"/>
              <a:t>The distance available including runway and clearway.</a:t>
            </a:r>
          </a:p>
          <a:p>
            <a:endParaRPr lang="en-AU" sz="2000" dirty="0"/>
          </a:p>
          <a:p>
            <a:r>
              <a:rPr lang="en-AU" sz="2000" b="1" dirty="0">
                <a:solidFill>
                  <a:schemeClr val="accent1"/>
                </a:solidFill>
              </a:rPr>
              <a:t>Take-off Distance Required (TODR): </a:t>
            </a:r>
            <a:br>
              <a:rPr lang="en-AU" sz="2000" b="1" dirty="0">
                <a:solidFill>
                  <a:schemeClr val="accent1"/>
                </a:solidFill>
              </a:rPr>
            </a:br>
            <a:r>
              <a:rPr lang="en-AU" sz="2000" dirty="0"/>
              <a:t>The distance required for the aircraft to take-off and climb to 50 feet AGL.</a:t>
            </a:r>
          </a:p>
          <a:p>
            <a:endParaRPr lang="en-AU" sz="2000" dirty="0"/>
          </a:p>
          <a:p>
            <a:r>
              <a:rPr lang="en-AU" sz="2000" b="1" dirty="0" err="1">
                <a:solidFill>
                  <a:schemeClr val="accent1"/>
                </a:solidFill>
              </a:rPr>
              <a:t>Vr</a:t>
            </a:r>
            <a:r>
              <a:rPr lang="en-AU" sz="2000" b="1" dirty="0">
                <a:solidFill>
                  <a:schemeClr val="accent1"/>
                </a:solidFill>
              </a:rPr>
              <a:t> (Rotate Speed): </a:t>
            </a:r>
            <a:br>
              <a:rPr lang="en-AU" sz="2000" b="1" dirty="0">
                <a:solidFill>
                  <a:schemeClr val="accent1"/>
                </a:solidFill>
              </a:rPr>
            </a:br>
            <a:r>
              <a:rPr lang="en-AU" sz="2000" dirty="0"/>
              <a:t>The speed where you pull back on the elevator to get airborne.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2CCBA-4AB7-4A54-9FD6-81A181C14389}"/>
              </a:ext>
            </a:extLst>
          </p:cNvPr>
          <p:cNvSpPr txBox="1"/>
          <p:nvPr/>
        </p:nvSpPr>
        <p:spPr>
          <a:xfrm>
            <a:off x="2552239" y="6024822"/>
            <a:ext cx="4039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SLG2 has a </a:t>
            </a:r>
            <a:r>
              <a:rPr lang="en-AU" sz="2800" b="1" dirty="0" err="1"/>
              <a:t>Vr</a:t>
            </a:r>
            <a:r>
              <a:rPr lang="en-AU" sz="2800" b="1" dirty="0"/>
              <a:t> of </a:t>
            </a:r>
            <a:r>
              <a:rPr lang="en-AU" sz="2800" b="1" dirty="0">
                <a:solidFill>
                  <a:srgbClr val="FF0000"/>
                </a:solidFill>
              </a:rPr>
              <a:t>55 </a:t>
            </a:r>
            <a:r>
              <a:rPr lang="en-AU" sz="2800" b="1" dirty="0" err="1">
                <a:solidFill>
                  <a:srgbClr val="FF0000"/>
                </a:solidFill>
              </a:rPr>
              <a:t>kts</a:t>
            </a:r>
            <a:endParaRPr lang="en-A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295F2B-CF9D-467C-AE5A-5321FA8F1C66}"/>
              </a:ext>
            </a:extLst>
          </p:cNvPr>
          <p:cNvSpPr txBox="1"/>
          <p:nvPr/>
        </p:nvSpPr>
        <p:spPr>
          <a:xfrm>
            <a:off x="2617304" y="372893"/>
            <a:ext cx="3909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b="1" dirty="0"/>
              <a:t>DEFINITIONS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9DB94C-BFE1-4EE5-B806-F1DE2D792E17}"/>
              </a:ext>
            </a:extLst>
          </p:cNvPr>
          <p:cNvSpPr/>
          <p:nvPr/>
        </p:nvSpPr>
        <p:spPr>
          <a:xfrm>
            <a:off x="341242" y="1203890"/>
            <a:ext cx="84615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Touch &amp; Go: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r>
              <a:rPr lang="en-US" dirty="0"/>
              <a:t>Landing the airplane and applying power straight away for a take-off without stopping.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Aim Point: </a:t>
            </a:r>
          </a:p>
          <a:p>
            <a:r>
              <a:rPr lang="en-US" dirty="0"/>
              <a:t>A point on the runway selected during approach used to judge a stable flight path down to the runway.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Approach safety speed - 1.3Vs: </a:t>
            </a:r>
          </a:p>
          <a:p>
            <a:r>
              <a:rPr lang="en-US" dirty="0"/>
              <a:t>This is the minimum approach speed to be used until 50ft above the runway.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Landing distance required (LDR): </a:t>
            </a:r>
          </a:p>
          <a:p>
            <a:r>
              <a:rPr lang="en-US" dirty="0"/>
              <a:t>The distance required for an airplane to come to a complete stop on the runway after crossing the threshold at 50ft.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Landing distance available (LDA): </a:t>
            </a:r>
          </a:p>
          <a:p>
            <a:r>
              <a:rPr lang="en-US" dirty="0"/>
              <a:t>The length of runway available and suitable for the ground roll of an aircraft landing.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Go-Around: </a:t>
            </a:r>
          </a:p>
          <a:p>
            <a:r>
              <a:rPr lang="en-US" dirty="0"/>
              <a:t>A procedure for discontinuing an approach if the approach is unstable or a safe landing is compromised. 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0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47C27-5E05-4A6E-A80F-8C74C499FAC2}"/>
              </a:ext>
            </a:extLst>
          </p:cNvPr>
          <p:cNvSpPr txBox="1"/>
          <p:nvPr/>
        </p:nvSpPr>
        <p:spPr>
          <a:xfrm>
            <a:off x="3215308" y="807812"/>
            <a:ext cx="271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C35AC27-763E-4ECC-A784-27A9BAD8C7C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15" y="3429000"/>
            <a:ext cx="4477568" cy="2553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B9D5C-178C-4829-B647-0507242EC8BD}"/>
              </a:ext>
            </a:extLst>
          </p:cNvPr>
          <p:cNvSpPr txBox="1"/>
          <p:nvPr/>
        </p:nvSpPr>
        <p:spPr>
          <a:xfrm>
            <a:off x="1040587" y="1647326"/>
            <a:ext cx="7062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Forms a </a:t>
            </a:r>
            <a:r>
              <a:rPr lang="en-AU" sz="2000" dirty="0">
                <a:solidFill>
                  <a:srgbClr val="FF0000"/>
                </a:solidFill>
              </a:rPr>
              <a:t>rectangular</a:t>
            </a:r>
            <a:r>
              <a:rPr lang="en-AU" sz="2000" dirty="0"/>
              <a:t>-like pattern around the designated runway.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Provides a safe and orderly queue for traffic to operate.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dirty="0"/>
              <a:t>Positions the aircraft for an approach to land.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2000" b="1" dirty="0"/>
              <a:t>Standard circuit direction is </a:t>
            </a:r>
            <a:r>
              <a:rPr lang="en-AU" sz="2000" b="1" dirty="0">
                <a:solidFill>
                  <a:srgbClr val="FF0000"/>
                </a:solidFill>
              </a:rPr>
              <a:t>LEFT</a:t>
            </a:r>
            <a:r>
              <a:rPr lang="en-AU" sz="2000" b="1" dirty="0"/>
              <a:t> unless stated otherwise</a:t>
            </a:r>
            <a:r>
              <a:rPr lang="en-AU" sz="2000" dirty="0"/>
              <a:t> 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6B69F-F2DD-4573-9B79-A44478848F2D}"/>
              </a:ext>
            </a:extLst>
          </p:cNvPr>
          <p:cNvSpPr txBox="1"/>
          <p:nvPr/>
        </p:nvSpPr>
        <p:spPr>
          <a:xfrm>
            <a:off x="7610622" y="8147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427034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89D45BE-E3CF-43E4-BCAB-9619CE6BFB0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54127"/>
          <a:stretch/>
        </p:blipFill>
        <p:spPr bwMode="auto">
          <a:xfrm>
            <a:off x="3042712" y="4644532"/>
            <a:ext cx="2843213" cy="41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9FDB8-3F7A-4B36-B216-F022EBED9182}"/>
              </a:ext>
            </a:extLst>
          </p:cNvPr>
          <p:cNvCxnSpPr/>
          <p:nvPr/>
        </p:nvCxnSpPr>
        <p:spPr>
          <a:xfrm>
            <a:off x="917179" y="4864030"/>
            <a:ext cx="754380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rame 5">
            <a:extLst>
              <a:ext uri="{FF2B5EF4-FFF2-40B4-BE49-F238E27FC236}">
                <a16:creationId xmlns:a16="http://schemas.microsoft.com/office/drawing/2014/main" id="{01176D92-A96A-4648-82B9-C00A506E9AB9}"/>
              </a:ext>
            </a:extLst>
          </p:cNvPr>
          <p:cNvSpPr/>
          <p:nvPr/>
        </p:nvSpPr>
        <p:spPr>
          <a:xfrm>
            <a:off x="1190734" y="2405777"/>
            <a:ext cx="6812280" cy="2607469"/>
          </a:xfrm>
          <a:prstGeom prst="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rgbClr val="00B0F0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39F13EA1-9F17-41E5-9235-80C436945ED8}"/>
              </a:ext>
            </a:extLst>
          </p:cNvPr>
          <p:cNvSpPr txBox="1"/>
          <p:nvPr/>
        </p:nvSpPr>
        <p:spPr>
          <a:xfrm rot="5400000">
            <a:off x="7732600" y="3623618"/>
            <a:ext cx="9071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350" dirty="0"/>
              <a:t>Crosswind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877E6065-B0DC-435F-A54D-AFA8A9D5D621}"/>
              </a:ext>
            </a:extLst>
          </p:cNvPr>
          <p:cNvSpPr txBox="1"/>
          <p:nvPr/>
        </p:nvSpPr>
        <p:spPr>
          <a:xfrm>
            <a:off x="4097954" y="2043786"/>
            <a:ext cx="9410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350" dirty="0"/>
              <a:t>Downwind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0229A41-965A-40CC-8E91-FC5D08753AF8}"/>
              </a:ext>
            </a:extLst>
          </p:cNvPr>
          <p:cNvSpPr txBox="1"/>
          <p:nvPr/>
        </p:nvSpPr>
        <p:spPr>
          <a:xfrm rot="16200000">
            <a:off x="732581" y="3537203"/>
            <a:ext cx="5164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350" dirty="0"/>
              <a:t>Base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2016E6E1-943E-43EF-98BF-554414189D24}"/>
              </a:ext>
            </a:extLst>
          </p:cNvPr>
          <p:cNvSpPr txBox="1"/>
          <p:nvPr/>
        </p:nvSpPr>
        <p:spPr>
          <a:xfrm>
            <a:off x="1991717" y="5021232"/>
            <a:ext cx="5196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350" dirty="0"/>
              <a:t>Final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9DEC1-AFA2-430C-A852-BC09B63E377F}"/>
              </a:ext>
            </a:extLst>
          </p:cNvPr>
          <p:cNvCxnSpPr/>
          <p:nvPr/>
        </p:nvCxnSpPr>
        <p:spPr>
          <a:xfrm flipH="1">
            <a:off x="5885925" y="2570218"/>
            <a:ext cx="1908363" cy="2070214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BB6B8-C7B3-4E75-9791-A5A29E45A863}"/>
              </a:ext>
            </a:extLst>
          </p:cNvPr>
          <p:cNvCxnSpPr/>
          <p:nvPr/>
        </p:nvCxnSpPr>
        <p:spPr>
          <a:xfrm>
            <a:off x="1404918" y="2570218"/>
            <a:ext cx="1637795" cy="2054945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Arrow: Bent 12">
            <a:extLst>
              <a:ext uri="{FF2B5EF4-FFF2-40B4-BE49-F238E27FC236}">
                <a16:creationId xmlns:a16="http://schemas.microsoft.com/office/drawing/2014/main" id="{2391F1C4-7141-4033-8582-93721502CA83}"/>
              </a:ext>
            </a:extLst>
          </p:cNvPr>
          <p:cNvSpPr/>
          <p:nvPr/>
        </p:nvSpPr>
        <p:spPr>
          <a:xfrm flipH="1">
            <a:off x="7479011" y="2452564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D3793A33-CB08-41B2-96D3-A060B4D682A3}"/>
              </a:ext>
            </a:extLst>
          </p:cNvPr>
          <p:cNvSpPr/>
          <p:nvPr/>
        </p:nvSpPr>
        <p:spPr>
          <a:xfrm rot="5400000" flipH="1">
            <a:off x="7488773" y="4464370"/>
            <a:ext cx="418237" cy="499715"/>
          </a:xfrm>
          <a:prstGeom prst="bentArrow">
            <a:avLst>
              <a:gd name="adj1" fmla="val 25000"/>
              <a:gd name="adj2" fmla="val 22343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6766E338-DBDA-433B-ADDF-6161C4C7768F}"/>
              </a:ext>
            </a:extLst>
          </p:cNvPr>
          <p:cNvSpPr/>
          <p:nvPr/>
        </p:nvSpPr>
        <p:spPr>
          <a:xfrm rot="16200000" flipH="1">
            <a:off x="1231474" y="2423033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5C3B5E7-E335-4CE3-8612-3C51F5957C43}"/>
              </a:ext>
            </a:extLst>
          </p:cNvPr>
          <p:cNvSpPr/>
          <p:nvPr/>
        </p:nvSpPr>
        <p:spPr>
          <a:xfrm rot="10800000" flipH="1">
            <a:off x="1271161" y="4457148"/>
            <a:ext cx="418237" cy="499715"/>
          </a:xfrm>
          <a:prstGeom prst="bentArrow">
            <a:avLst>
              <a:gd name="adj1" fmla="val 25000"/>
              <a:gd name="adj2" fmla="val 26442"/>
              <a:gd name="adj3" fmla="val 25000"/>
              <a:gd name="adj4" fmla="val 52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135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59A21-0B3D-42EB-82EA-C5C1AD7B8955}"/>
              </a:ext>
            </a:extLst>
          </p:cNvPr>
          <p:cNvGrpSpPr/>
          <p:nvPr/>
        </p:nvGrpSpPr>
        <p:grpSpPr>
          <a:xfrm>
            <a:off x="3007599" y="4580283"/>
            <a:ext cx="528193" cy="552397"/>
            <a:chOff x="2740057" y="4220377"/>
            <a:chExt cx="528193" cy="55239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68E6DA3-B39F-4B7F-AE0F-839DDCAA7100}"/>
                </a:ext>
              </a:extLst>
            </p:cNvPr>
            <p:cNvSpPr/>
            <p:nvPr/>
          </p:nvSpPr>
          <p:spPr>
            <a:xfrm>
              <a:off x="2740057" y="4382276"/>
              <a:ext cx="528193" cy="2286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828371-2685-4949-8222-1A117CB62474}"/>
                </a:ext>
              </a:extLst>
            </p:cNvPr>
            <p:cNvSpPr/>
            <p:nvPr/>
          </p:nvSpPr>
          <p:spPr>
            <a:xfrm>
              <a:off x="3004153" y="4220377"/>
              <a:ext cx="69094" cy="5523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EB23E5-F242-4CF5-A27A-C1A0A4ED2FC4}"/>
                </a:ext>
              </a:extLst>
            </p:cNvPr>
            <p:cNvSpPr/>
            <p:nvPr/>
          </p:nvSpPr>
          <p:spPr>
            <a:xfrm>
              <a:off x="2740057" y="4351050"/>
              <a:ext cx="69093" cy="28551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81E94E9F-CC62-499E-9356-2936392B51AD}"/>
              </a:ext>
            </a:extLst>
          </p:cNvPr>
          <p:cNvSpPr txBox="1"/>
          <p:nvPr/>
        </p:nvSpPr>
        <p:spPr>
          <a:xfrm>
            <a:off x="6454840" y="5031256"/>
            <a:ext cx="770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350" dirty="0"/>
              <a:t>Upwind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5C52-123B-4CB7-AF15-EBF4B9C0E968}"/>
              </a:ext>
            </a:extLst>
          </p:cNvPr>
          <p:cNvSpPr txBox="1"/>
          <p:nvPr/>
        </p:nvSpPr>
        <p:spPr>
          <a:xfrm>
            <a:off x="2679814" y="860944"/>
            <a:ext cx="377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/>
              <a:t>CIRCUIT PATTERN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8EA4A-15BD-425C-83C7-C607CE5428CE}"/>
              </a:ext>
            </a:extLst>
          </p:cNvPr>
          <p:cNvSpPr txBox="1"/>
          <p:nvPr/>
        </p:nvSpPr>
        <p:spPr>
          <a:xfrm>
            <a:off x="7610622" y="814778"/>
            <a:ext cx="21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Definition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A266153-8018-4E3B-B75E-E89D2528F2CC}"/>
              </a:ext>
            </a:extLst>
          </p:cNvPr>
          <p:cNvSpPr/>
          <p:nvPr/>
        </p:nvSpPr>
        <p:spPr>
          <a:xfrm>
            <a:off x="3673926" y="3565874"/>
            <a:ext cx="1789085" cy="5317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Live Side </a:t>
            </a:r>
            <a:endParaRPr lang="zh-HK" alt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3048635-9481-40FF-BBCC-42EFAD06869B}"/>
              </a:ext>
            </a:extLst>
          </p:cNvPr>
          <p:cNvSpPr/>
          <p:nvPr/>
        </p:nvSpPr>
        <p:spPr>
          <a:xfrm>
            <a:off x="3673926" y="5544511"/>
            <a:ext cx="1796145" cy="5195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Dead Side 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63155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0" grpId="0"/>
      <p:bldP spid="13" grpId="0" animBg="1"/>
      <p:bldP spid="14" grpId="0" animBg="1"/>
      <p:bldP spid="15" grpId="0" animBg="1"/>
      <p:bldP spid="16" grpId="0" animBg="1"/>
      <p:bldP spid="21" grpId="0"/>
      <p:bldP spid="31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1479</Words>
  <Application>Microsoft Office PowerPoint</Application>
  <PresentationFormat>On-screen Show (4:3)</PresentationFormat>
  <Paragraphs>381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新細明體</vt:lpstr>
      <vt:lpstr>Arial</vt:lpstr>
      <vt:lpstr>Calibri</vt:lpstr>
      <vt:lpstr>Cambria Math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 Works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 Works</dc:creator>
  <cp:lastModifiedBy>Ryan Chong</cp:lastModifiedBy>
  <cp:revision>81</cp:revision>
  <dcterms:created xsi:type="dcterms:W3CDTF">2016-11-30T03:25:55Z</dcterms:created>
  <dcterms:modified xsi:type="dcterms:W3CDTF">2018-11-18T00:02:51Z</dcterms:modified>
</cp:coreProperties>
</file>